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0" r:id="rId6"/>
    <p:sldId id="260" r:id="rId7"/>
    <p:sldId id="261" r:id="rId8"/>
    <p:sldId id="284" r:id="rId9"/>
    <p:sldId id="262" r:id="rId10"/>
    <p:sldId id="263" r:id="rId11"/>
    <p:sldId id="286"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5" r:id="rId25"/>
    <p:sldId id="276" r:id="rId26"/>
    <p:sldId id="277" r:id="rId27"/>
    <p:sldId id="287" r:id="rId28"/>
    <p:sldId id="278" r:id="rId29"/>
    <p:sldId id="279" r:id="rId30"/>
    <p:sldId id="288" r:id="rId31"/>
    <p:sldId id="280" r:id="rId32"/>
    <p:sldId id="281" r:id="rId33"/>
    <p:sldId id="282" r:id="rId34"/>
    <p:sldId id="289" r:id="rId35"/>
    <p:sldId id="283"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1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EDDE0DAA-9658-4B1D-9F26-D6240643332C}" type="datetimeFigureOut">
              <a:rPr lang="es-ES" smtClean="0"/>
              <a:t>16/01/2019</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00FC60-D3BE-4926-8AD2-4F83BD8004E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DE0DAA-9658-4B1D-9F26-D6240643332C}" type="datetimeFigureOut">
              <a:rPr lang="es-ES" smtClean="0"/>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00FC60-D3BE-4926-8AD2-4F83BD8004E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DE0DAA-9658-4B1D-9F26-D6240643332C}" type="datetimeFigureOut">
              <a:rPr lang="es-ES" smtClean="0"/>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00FC60-D3BE-4926-8AD2-4F83BD8004E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EDDE0DAA-9658-4B1D-9F26-D6240643332C}" type="datetimeFigureOut">
              <a:rPr lang="es-ES" smtClean="0"/>
              <a:t>16/01/2019</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D300FC60-D3BE-4926-8AD2-4F83BD8004E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EDDE0DAA-9658-4B1D-9F26-D6240643332C}" type="datetimeFigureOut">
              <a:rPr lang="es-ES" smtClean="0"/>
              <a:t>16/01/2019</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D300FC60-D3BE-4926-8AD2-4F83BD8004EE}"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EDDE0DAA-9658-4B1D-9F26-D6240643332C}" type="datetimeFigureOut">
              <a:rPr lang="es-ES" smtClean="0"/>
              <a:t>16/01/2019</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D300FC60-D3BE-4926-8AD2-4F83BD8004E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EDDE0DAA-9658-4B1D-9F26-D6240643332C}" type="datetimeFigureOut">
              <a:rPr lang="es-ES" smtClean="0"/>
              <a:t>16/01/2019</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300FC60-D3BE-4926-8AD2-4F83BD8004E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DDE0DAA-9658-4B1D-9F26-D6240643332C}" type="datetimeFigureOut">
              <a:rPr lang="es-ES" smtClean="0"/>
              <a:t>16/01/2019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300FC60-D3BE-4926-8AD2-4F83BD8004E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EDDE0DAA-9658-4B1D-9F26-D6240643332C}" type="datetimeFigureOut">
              <a:rPr lang="es-ES" smtClean="0"/>
              <a:t>16/01/2019</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D300FC60-D3BE-4926-8AD2-4F83BD8004E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EDDE0DAA-9658-4B1D-9F26-D6240643332C}" type="datetimeFigureOut">
              <a:rPr lang="es-ES" smtClean="0"/>
              <a:t>16/01/2019</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300FC60-D3BE-4926-8AD2-4F83BD8004E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EDDE0DAA-9658-4B1D-9F26-D6240643332C}" type="datetimeFigureOut">
              <a:rPr lang="es-ES" smtClean="0"/>
              <a:t>16/01/2019</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300FC60-D3BE-4926-8AD2-4F83BD8004EE}"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DDE0DAA-9658-4B1D-9F26-D6240643332C}" type="datetimeFigureOut">
              <a:rPr lang="es-ES" smtClean="0"/>
              <a:t>16/01/2019</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00FC60-D3BE-4926-8AD2-4F83BD8004E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4365104"/>
            <a:ext cx="7772400" cy="1470025"/>
          </a:xfrm>
        </p:spPr>
        <p:txBody>
          <a:bodyPr>
            <a:normAutofit fontScale="90000"/>
          </a:bodyPr>
          <a:lstStyle/>
          <a:p>
            <a:pPr algn="ctr"/>
            <a:r>
              <a:rPr lang="es-MX" sz="3600" b="1" dirty="0">
                <a:solidFill>
                  <a:srgbClr val="A91B1B"/>
                </a:solidFill>
                <a:effectLst>
                  <a:outerShdw blurRad="38100" dist="38100" dir="2700000" algn="tl">
                    <a:srgbClr val="000000">
                      <a:alpha val="43137"/>
                    </a:srgbClr>
                  </a:outerShdw>
                </a:effectLst>
              </a:rPr>
              <a:t>PLAN DE </a:t>
            </a:r>
            <a:r>
              <a:rPr lang="es-MX" sz="3600" b="1" dirty="0" smtClean="0">
                <a:solidFill>
                  <a:srgbClr val="A91B1B"/>
                </a:solidFill>
                <a:effectLst>
                  <a:outerShdw blurRad="38100" dist="38100" dir="2700000" algn="tl">
                    <a:srgbClr val="000000">
                      <a:alpha val="43137"/>
                    </a:srgbClr>
                  </a:outerShdw>
                </a:effectLst>
              </a:rPr>
              <a:t>TRABAJO</a:t>
            </a:r>
            <a:r>
              <a:rPr lang="es-MX" sz="3600" b="1" i="1" dirty="0" smtClean="0">
                <a:solidFill>
                  <a:srgbClr val="A91B1B"/>
                </a:solidFill>
              </a:rPr>
              <a:t/>
            </a:r>
            <a:br>
              <a:rPr lang="es-MX" sz="3600" b="1" i="1" dirty="0" smtClean="0">
                <a:solidFill>
                  <a:srgbClr val="A91B1B"/>
                </a:solidFill>
              </a:rPr>
            </a:br>
            <a:r>
              <a:rPr lang="es-MX" sz="3600" b="1" i="1" dirty="0" smtClean="0">
                <a:solidFill>
                  <a:srgbClr val="A91B1B"/>
                </a:solidFill>
              </a:rPr>
              <a:t> </a:t>
            </a:r>
            <a:r>
              <a:rPr lang="es-ES" sz="3600" i="1" dirty="0">
                <a:solidFill>
                  <a:srgbClr val="A91B1B"/>
                </a:solidFill>
              </a:rPr>
              <a:t/>
            </a:r>
            <a:br>
              <a:rPr lang="es-ES" sz="3600" i="1" dirty="0">
                <a:solidFill>
                  <a:srgbClr val="A91B1B"/>
                </a:solidFill>
              </a:rPr>
            </a:br>
            <a:r>
              <a:rPr lang="es-MX" sz="3600" b="1" i="1" dirty="0">
                <a:solidFill>
                  <a:srgbClr val="A91B1B"/>
                </a:solidFill>
              </a:rPr>
              <a:t>Comisión Permanente Municipal </a:t>
            </a:r>
            <a:r>
              <a:rPr lang="es-MX" sz="3600" b="1" i="1" dirty="0" smtClean="0">
                <a:solidFill>
                  <a:srgbClr val="A91B1B"/>
                </a:solidFill>
              </a:rPr>
              <a:t/>
            </a:r>
            <a:br>
              <a:rPr lang="es-MX" sz="3600" b="1" i="1" dirty="0" smtClean="0">
                <a:solidFill>
                  <a:srgbClr val="A91B1B"/>
                </a:solidFill>
              </a:rPr>
            </a:br>
            <a:r>
              <a:rPr lang="es-MX" sz="3600" b="1" i="1" dirty="0" smtClean="0">
                <a:solidFill>
                  <a:srgbClr val="A91B1B"/>
                </a:solidFill>
              </a:rPr>
              <a:t>de </a:t>
            </a:r>
            <a:r>
              <a:rPr lang="es-MX" sz="3600" b="1" i="1" dirty="0">
                <a:solidFill>
                  <a:srgbClr val="A91B1B"/>
                </a:solidFill>
              </a:rPr>
              <a:t>Educación, Innovación, </a:t>
            </a:r>
            <a:r>
              <a:rPr lang="es-MX" sz="3600" b="1" i="1" dirty="0" smtClean="0">
                <a:solidFill>
                  <a:srgbClr val="A91B1B"/>
                </a:solidFill>
              </a:rPr>
              <a:t/>
            </a:r>
            <a:br>
              <a:rPr lang="es-MX" sz="3600" b="1" i="1" dirty="0" smtClean="0">
                <a:solidFill>
                  <a:srgbClr val="A91B1B"/>
                </a:solidFill>
              </a:rPr>
            </a:br>
            <a:r>
              <a:rPr lang="es-MX" sz="3600" b="1" i="1" dirty="0" smtClean="0">
                <a:solidFill>
                  <a:srgbClr val="A91B1B"/>
                </a:solidFill>
              </a:rPr>
              <a:t>Ciencia </a:t>
            </a:r>
            <a:r>
              <a:rPr lang="es-MX" sz="3600" b="1" i="1" dirty="0">
                <a:solidFill>
                  <a:srgbClr val="A91B1B"/>
                </a:solidFill>
              </a:rPr>
              <a:t>y </a:t>
            </a:r>
            <a:r>
              <a:rPr lang="es-MX" sz="3600" b="1" i="1" dirty="0" smtClean="0">
                <a:solidFill>
                  <a:srgbClr val="A91B1B"/>
                </a:solidFill>
              </a:rPr>
              <a:t>Tecnología</a:t>
            </a:r>
            <a:r>
              <a:rPr lang="es-MX" sz="3600" b="1" dirty="0" smtClean="0">
                <a:solidFill>
                  <a:srgbClr val="A91B1B"/>
                </a:solidFill>
              </a:rPr>
              <a:t/>
            </a:r>
            <a:br>
              <a:rPr lang="es-MX" sz="3600" b="1" dirty="0" smtClean="0">
                <a:solidFill>
                  <a:srgbClr val="A91B1B"/>
                </a:solidFill>
              </a:rPr>
            </a:br>
            <a:r>
              <a:rPr lang="es-MX" sz="3300" b="1" dirty="0" smtClean="0">
                <a:solidFill>
                  <a:srgbClr val="A91B1B"/>
                </a:solidFill>
              </a:rPr>
              <a:t/>
            </a:r>
            <a:br>
              <a:rPr lang="es-MX" sz="3300" b="1" dirty="0" smtClean="0">
                <a:solidFill>
                  <a:srgbClr val="A91B1B"/>
                </a:solidFill>
              </a:rPr>
            </a:br>
            <a:r>
              <a:rPr lang="es-MX" sz="3300" b="1" dirty="0" smtClean="0">
                <a:solidFill>
                  <a:srgbClr val="A91B1B"/>
                </a:solidFill>
                <a:latin typeface="Baskerville Old Face" pitchFamily="18" charset="0"/>
              </a:rPr>
              <a:t> REGIDORA Q.F.B. </a:t>
            </a:r>
            <a:r>
              <a:rPr lang="es-ES" sz="3300" dirty="0" smtClean="0">
                <a:solidFill>
                  <a:srgbClr val="A91B1B"/>
                </a:solidFill>
                <a:latin typeface="Baskerville Old Face" pitchFamily="18" charset="0"/>
              </a:rPr>
              <a:t/>
            </a:r>
            <a:br>
              <a:rPr lang="es-ES" sz="3300" dirty="0" smtClean="0">
                <a:solidFill>
                  <a:srgbClr val="A91B1B"/>
                </a:solidFill>
                <a:latin typeface="Baskerville Old Face" pitchFamily="18" charset="0"/>
              </a:rPr>
            </a:br>
            <a:r>
              <a:rPr lang="es-MX" sz="3300" b="1" dirty="0" smtClean="0">
                <a:solidFill>
                  <a:srgbClr val="A91B1B"/>
                </a:solidFill>
                <a:latin typeface="Baskerville Old Face" pitchFamily="18" charset="0"/>
              </a:rPr>
              <a:t>MARÍA LAUREL CARRILLO VENTURA </a:t>
            </a:r>
            <a:r>
              <a:rPr lang="es-MX" b="1" dirty="0">
                <a:solidFill>
                  <a:srgbClr val="A91B1B"/>
                </a:solidFill>
              </a:rPr>
              <a:t/>
            </a:r>
            <a:br>
              <a:rPr lang="es-MX" b="1" dirty="0">
                <a:solidFill>
                  <a:srgbClr val="A91B1B"/>
                </a:solidFill>
              </a:rPr>
            </a:br>
            <a:r>
              <a:rPr lang="es-ES" dirty="0">
                <a:solidFill>
                  <a:srgbClr val="A91B1B"/>
                </a:solidFill>
              </a:rPr>
              <a:t/>
            </a:r>
            <a:br>
              <a:rPr lang="es-ES" dirty="0">
                <a:solidFill>
                  <a:srgbClr val="A91B1B"/>
                </a:solidFill>
              </a:rPr>
            </a:br>
            <a:endParaRPr lang="es-ES" dirty="0">
              <a:solidFill>
                <a:srgbClr val="A91B1B"/>
              </a:solidFill>
            </a:endParaRPr>
          </a:p>
        </p:txBody>
      </p:sp>
      <p:sp>
        <p:nvSpPr>
          <p:cNvPr id="3" name="2 Subtítulo"/>
          <p:cNvSpPr>
            <a:spLocks noGrp="1"/>
          </p:cNvSpPr>
          <p:nvPr>
            <p:ph type="subTitle" idx="1"/>
          </p:nvPr>
        </p:nvSpPr>
        <p:spPr>
          <a:xfrm>
            <a:off x="1331640" y="5229200"/>
            <a:ext cx="6400800" cy="1368152"/>
          </a:xfrm>
        </p:spPr>
        <p:txBody>
          <a:bodyPr>
            <a:normAutofit lnSpcReduction="10000"/>
          </a:bodyPr>
          <a:lstStyle/>
          <a:p>
            <a:pPr algn="just"/>
            <a:r>
              <a:rPr lang="es-MX" b="1" dirty="0" smtClean="0"/>
              <a:t>AYUNTAMIENTO </a:t>
            </a:r>
            <a:br>
              <a:rPr lang="es-MX" b="1" dirty="0" smtClean="0"/>
            </a:br>
            <a:r>
              <a:rPr lang="es-MX" b="1" dirty="0" smtClean="0"/>
              <a:t>PUERTO VALLARTA 2018 – 2021 </a:t>
            </a:r>
            <a:br>
              <a:rPr lang="es-MX" b="1" dirty="0" smtClean="0"/>
            </a:br>
            <a:endParaRPr lang="es-ES"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 presetClass="entr" presetSubtype="3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out)">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680520"/>
          </a:xfrm>
        </p:spPr>
        <p:txBody>
          <a:bodyPr>
            <a:normAutofit lnSpcReduction="10000"/>
          </a:bodyPr>
          <a:lstStyle/>
          <a:p>
            <a:pPr algn="just">
              <a:buNone/>
            </a:pPr>
            <a:r>
              <a:rPr lang="es-MX" b="1" dirty="0" smtClean="0"/>
              <a:t>    </a:t>
            </a:r>
            <a:r>
              <a:rPr lang="es-MX" b="1" dirty="0" smtClean="0">
                <a:latin typeface="Baskerville Old Face" pitchFamily="18" charset="0"/>
              </a:rPr>
              <a:t>“LEY DEL GOBIERNO Y LA ADMINISTRACIÓN PÚBLICA MUNICIPAL DEL ESTADO DE JALISCO</a:t>
            </a:r>
            <a:r>
              <a:rPr lang="es-MX" dirty="0" smtClean="0">
                <a:latin typeface="Baskerville Old Face" pitchFamily="18" charset="0"/>
              </a:rPr>
              <a:t>”</a:t>
            </a:r>
            <a:endParaRPr lang="es-ES" dirty="0" smtClean="0">
              <a:latin typeface="Baskerville Old Face" pitchFamily="18" charset="0"/>
            </a:endParaRPr>
          </a:p>
          <a:p>
            <a:pPr algn="just"/>
            <a:r>
              <a:rPr lang="es-MX" dirty="0" smtClean="0">
                <a:latin typeface="Baskerville Old Face" pitchFamily="18" charset="0"/>
              </a:rPr>
              <a:t>TÍTULO TERCERO. DE LAS AUTORIDADES MUNICIPALES.</a:t>
            </a:r>
          </a:p>
          <a:p>
            <a:pPr algn="just"/>
            <a:r>
              <a:rPr lang="es-MX" dirty="0" smtClean="0">
                <a:latin typeface="Baskerville Old Face" pitchFamily="18" charset="0"/>
              </a:rPr>
              <a:t> CAPÍTULO II. </a:t>
            </a:r>
            <a:r>
              <a:rPr lang="es-MX" b="1" dirty="0" smtClean="0">
                <a:latin typeface="Baskerville Old Face" pitchFamily="18" charset="0"/>
              </a:rPr>
              <a:t>De los Regidores. Artículo 49.</a:t>
            </a:r>
            <a:r>
              <a:rPr lang="es-MX" dirty="0" smtClean="0">
                <a:latin typeface="Baskerville Old Face" pitchFamily="18" charset="0"/>
              </a:rPr>
              <a:t> Son obligaciones de los Regidores: </a:t>
            </a:r>
            <a:r>
              <a:rPr lang="es-MX" b="1" dirty="0" smtClean="0">
                <a:latin typeface="Baskerville Old Face" pitchFamily="18" charset="0"/>
              </a:rPr>
              <a:t>IV. Informar al Ayuntamiento y a la sociedad de sus actividades, a través de la forma y mecanismos que establezcan los ordenamientos municipales.</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VtaNotWeb\Desktop\REGIDORA - LAUREL CARRILLO VENTURA\Octubre - Instalación Comisión Educación - Miércoles 3 - 2018\DSCN2924.JPG"/>
          <p:cNvPicPr>
            <a:picLocks noChangeAspect="1" noChangeArrowheads="1"/>
          </p:cNvPicPr>
          <p:nvPr/>
        </p:nvPicPr>
        <p:blipFill>
          <a:blip r:embed="rId2" cstate="print"/>
          <a:srcRect/>
          <a:stretch>
            <a:fillRect/>
          </a:stretch>
        </p:blipFill>
        <p:spPr bwMode="auto">
          <a:xfrm>
            <a:off x="0" y="0"/>
            <a:ext cx="9144000" cy="5373216"/>
          </a:xfrm>
          <a:prstGeom prst="rect">
            <a:avLst/>
          </a:prstGeom>
          <a:noFill/>
        </p:spPr>
      </p:pic>
      <p:pic>
        <p:nvPicPr>
          <p:cNvPr id="7" name="6 Imagen" descr="DSCN2927.JPG"/>
          <p:cNvPicPr>
            <a:picLocks noChangeAspect="1"/>
          </p:cNvPicPr>
          <p:nvPr/>
        </p:nvPicPr>
        <p:blipFill>
          <a:blip r:embed="rId3" cstate="print"/>
          <a:stretch>
            <a:fillRect/>
          </a:stretch>
        </p:blipFill>
        <p:spPr>
          <a:xfrm>
            <a:off x="0" y="3717032"/>
            <a:ext cx="4187957" cy="3140968"/>
          </a:xfrm>
          <a:prstGeom prst="rect">
            <a:avLst/>
          </a:prstGeom>
        </p:spPr>
      </p:pic>
      <p:pic>
        <p:nvPicPr>
          <p:cNvPr id="6" name="5 Imagen" descr="DSCN2948.JPG"/>
          <p:cNvPicPr>
            <a:picLocks noChangeAspect="1"/>
          </p:cNvPicPr>
          <p:nvPr/>
        </p:nvPicPr>
        <p:blipFill>
          <a:blip r:embed="rId4" cstate="print"/>
          <a:srcRect l="-969" t="15498"/>
          <a:stretch>
            <a:fillRect/>
          </a:stretch>
        </p:blipFill>
        <p:spPr>
          <a:xfrm>
            <a:off x="4139952" y="3717032"/>
            <a:ext cx="5004048" cy="31409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99032"/>
          </a:xfrm>
        </p:spPr>
        <p:txBody>
          <a:bodyPr/>
          <a:lstStyle/>
          <a:p>
            <a:pPr algn="ctr"/>
            <a:r>
              <a:rPr lang="es-MX" dirty="0" smtClean="0">
                <a:solidFill>
                  <a:srgbClr val="A91B1B"/>
                </a:solidFill>
              </a:rPr>
              <a:t>3. PLAN DE TRABAJO</a:t>
            </a:r>
            <a:endParaRPr lang="es-ES" dirty="0">
              <a:solidFill>
                <a:srgbClr val="A91B1B"/>
              </a:solidFill>
            </a:endParaRPr>
          </a:p>
        </p:txBody>
      </p:sp>
      <p:sp>
        <p:nvSpPr>
          <p:cNvPr id="3" name="2 Marcador de contenido"/>
          <p:cNvSpPr>
            <a:spLocks noGrp="1"/>
          </p:cNvSpPr>
          <p:nvPr>
            <p:ph idx="1"/>
          </p:nvPr>
        </p:nvSpPr>
        <p:spPr>
          <a:xfrm>
            <a:off x="467544" y="1628800"/>
            <a:ext cx="8229600" cy="3744416"/>
          </a:xfrm>
        </p:spPr>
        <p:txBody>
          <a:bodyPr/>
          <a:lstStyle/>
          <a:p>
            <a:pPr lvl="0" algn="just"/>
            <a:r>
              <a:rPr lang="es-MX" dirty="0" smtClean="0">
                <a:latin typeface="Baskerville Old Face" pitchFamily="18" charset="0"/>
              </a:rPr>
              <a:t>Coadyuvar a la pronta Consolidación del Consejo Municipal De Participación Social En La Educación. La Ley de Educación del Estado de Jalisco en su artículo 134, nos compromete como Ayuntamiento a colaborar para vincular a cada escuela pública de educación básica, activa y constantemente, con la comunidad.</a:t>
            </a:r>
            <a:endParaRPr lang="es-ES" dirty="0" smtClean="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89248"/>
            <a:ext cx="8229600" cy="4572000"/>
          </a:xfrm>
        </p:spPr>
        <p:txBody>
          <a:bodyPr>
            <a:normAutofit lnSpcReduction="10000"/>
          </a:bodyPr>
          <a:lstStyle/>
          <a:p>
            <a:pPr algn="just">
              <a:buNone/>
            </a:pPr>
            <a:r>
              <a:rPr lang="es-MX" dirty="0" smtClean="0">
                <a:latin typeface="Baskerville Old Face" pitchFamily="18" charset="0"/>
              </a:rPr>
              <a:t>    La convocatoria emitida por la Secretaría de Educación de Jalisco el 24 de Octubre del año 2018, indica en el apartado </a:t>
            </a:r>
            <a:r>
              <a:rPr lang="es-ES" dirty="0" smtClean="0">
                <a:latin typeface="Baskerville Old Face" pitchFamily="18" charset="0"/>
              </a:rPr>
              <a:t>OCTAVO.- “</a:t>
            </a:r>
            <a:r>
              <a:rPr lang="es-ES" b="1" dirty="0" smtClean="0">
                <a:latin typeface="Baskerville Old Face" pitchFamily="18" charset="0"/>
              </a:rPr>
              <a:t>El Consejo Municipal de Participación Social en la Educación tendrá una secretaría técnica, función a la que se invitará preferentemente al regidor de educación del municipio.</a:t>
            </a:r>
            <a:r>
              <a:rPr lang="es-ES" dirty="0" smtClean="0">
                <a:latin typeface="Baskerville Old Face" pitchFamily="18" charset="0"/>
              </a:rPr>
              <a:t> En caso de que dicho funcionario no pueda desempeñarse como secretario técnico, el consejo podrá elegir a otro representante del municipio”.</a:t>
            </a: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8229600" cy="3563888"/>
          </a:xfrm>
        </p:spPr>
        <p:txBody>
          <a:bodyPr/>
          <a:lstStyle/>
          <a:p>
            <a:pPr algn="just"/>
            <a:r>
              <a:rPr lang="es-ES" dirty="0" smtClean="0">
                <a:latin typeface="Baskerville Old Face" pitchFamily="18" charset="0"/>
              </a:rPr>
              <a:t>En diciembre del año 2018 se estimaron 26 millones 500 mil pesos en el Presupuesto de Egresos 2019 del Municipio de Puerto Vallarta bajo el concepto de Becas, por lo cual se promoverá activamente e impulsará desde la gestión la obtención de este beneficio para los vallartenses.</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665312"/>
            <a:ext cx="8229600" cy="4572000"/>
          </a:xfrm>
        </p:spPr>
        <p:txBody>
          <a:bodyPr/>
          <a:lstStyle/>
          <a:p>
            <a:pPr lvl="0" algn="just"/>
            <a:r>
              <a:rPr lang="es-MX" dirty="0" smtClean="0">
                <a:latin typeface="Baskerville Old Face" pitchFamily="18" charset="0"/>
              </a:rPr>
              <a:t>Promover el Cabildo Infantil anualmente (Artículo Primero, párrafo tercero; y Artículo Tercero, de la Constitución Política de los Estados Unidos Mexicanos), que tiene como objetivo que los niños se involucren en la política participativa y aprendan sobre el ejercicio gubernamental.</a:t>
            </a:r>
            <a:endParaRPr lang="es-ES" dirty="0" smtClean="0">
              <a:latin typeface="Baskerville Old Face" pitchFamily="18"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268760"/>
            <a:ext cx="8229600" cy="4572000"/>
          </a:xfrm>
        </p:spPr>
        <p:txBody>
          <a:bodyPr/>
          <a:lstStyle/>
          <a:p>
            <a:pPr algn="just"/>
            <a:r>
              <a:rPr lang="es-MX" dirty="0" smtClean="0">
                <a:latin typeface="Baskerville Old Face" pitchFamily="18" charset="0"/>
              </a:rPr>
              <a:t>Mediante la gestión edilicia de esta comisión y con la Coordinación de la Subdirección de Educación del municipio, ante la Dirección Municipal de Seguridad Ciudadana y Transito, se promoverá el refuerzo de los planes y programas para lograr reducir en la medida de lo posible la inseguridad y robos que predominan en planteles escolares de nuestro municipio.</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221774"/>
            <a:ext cx="8229600" cy="182889"/>
          </a:xfrm>
        </p:spPr>
        <p:txBody>
          <a:bodyPr>
            <a:normAutofit fontScale="90000"/>
          </a:bodyPr>
          <a:lstStyle/>
          <a:p>
            <a:endParaRPr lang="es-ES" dirty="0"/>
          </a:p>
        </p:txBody>
      </p:sp>
      <p:sp>
        <p:nvSpPr>
          <p:cNvPr id="3" name="2 Marcador de contenido"/>
          <p:cNvSpPr>
            <a:spLocks noGrp="1"/>
          </p:cNvSpPr>
          <p:nvPr>
            <p:ph idx="1"/>
          </p:nvPr>
        </p:nvSpPr>
        <p:spPr/>
        <p:txBody>
          <a:bodyPr/>
          <a:lstStyle/>
          <a:p>
            <a:r>
              <a:rPr lang="es-MX" dirty="0" smtClean="0">
                <a:latin typeface="Baskerville Old Face" pitchFamily="18" charset="0"/>
              </a:rPr>
              <a:t>Propiciar reuniones con los padres de familia y docentes de diferentes niveles educativos para que podamos </a:t>
            </a:r>
            <a:r>
              <a:rPr lang="es-MX" dirty="0" err="1" smtClean="0">
                <a:latin typeface="Baskerville Old Face" pitchFamily="18" charset="0"/>
              </a:rPr>
              <a:t>agendar</a:t>
            </a:r>
            <a:r>
              <a:rPr lang="es-MX" dirty="0" smtClean="0">
                <a:latin typeface="Baskerville Old Face" pitchFamily="18" charset="0"/>
              </a:rPr>
              <a:t>  reuniones y poder realizar pláticas para los alumnos del auto cuidado tanto en las calles como en sus núcleos familiares.</a:t>
            </a:r>
            <a:r>
              <a:rPr lang="es-ES" dirty="0" smtClean="0">
                <a:latin typeface="Baskerville Old Face" pitchFamily="18" charset="0"/>
              </a:rPr>
              <a:t> Este aspecto enriquece el punto anterior inmediato.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16832"/>
            <a:ext cx="8229600" cy="2655168"/>
          </a:xfrm>
        </p:spPr>
        <p:txBody>
          <a:bodyPr/>
          <a:lstStyle/>
          <a:p>
            <a:pPr lvl="0" algn="just"/>
            <a:r>
              <a:rPr lang="es-MX" dirty="0" smtClean="0">
                <a:latin typeface="Baskerville Old Face" pitchFamily="18" charset="0"/>
              </a:rPr>
              <a:t>Realizaremos  </a:t>
            </a:r>
            <a:r>
              <a:rPr lang="es-MX" dirty="0" smtClean="0">
                <a:latin typeface="Baskerville Old Face" pitchFamily="18" charset="0"/>
              </a:rPr>
              <a:t>la Semana de la Ciencia y la Tecnología. El Objetivo es hacer llegar a los niños y a la sociedad en general los avances científicos y tecnológicos de la nueva era.</a:t>
            </a:r>
            <a:endParaRPr lang="es-ES" dirty="0" smtClean="0">
              <a:latin typeface="Baskerville Old Face" pitchFamily="18"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229600" cy="4572000"/>
          </a:xfrm>
        </p:spPr>
        <p:txBody>
          <a:bodyPr/>
          <a:lstStyle/>
          <a:p>
            <a:pPr algn="just"/>
            <a:r>
              <a:rPr lang="es-MX" dirty="0" smtClean="0">
                <a:latin typeface="Baskerville Old Face" pitchFamily="18" charset="0"/>
              </a:rPr>
              <a:t>Se dará </a:t>
            </a:r>
            <a:r>
              <a:rPr lang="es-MX" dirty="0" smtClean="0">
                <a:latin typeface="Baskerville Old Face" pitchFamily="18" charset="0"/>
              </a:rPr>
              <a:t>a conocer entre los Vallartenses los planes de Educación, Innovación, Ciencia y Tecnología que impulsan el Gobierno Federal y Estatal para beneficio de la población, dado que </a:t>
            </a:r>
            <a:r>
              <a:rPr lang="es-MX" dirty="0" smtClean="0">
                <a:latin typeface="Baskerville Old Face" pitchFamily="18" charset="0"/>
              </a:rPr>
              <a:t>las </a:t>
            </a:r>
            <a:r>
              <a:rPr lang="es-MX" dirty="0" smtClean="0">
                <a:latin typeface="Baskerville Old Face" pitchFamily="18" charset="0"/>
              </a:rPr>
              <a:t>dependencias Estatales y Federales me han brindado la información concisa en tiempo y forma para poder cimentar las bases de este plan de trabajo.</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052736"/>
            <a:ext cx="8229600" cy="4572000"/>
          </a:xfrm>
        </p:spPr>
        <p:txBody>
          <a:bodyPr>
            <a:normAutofit/>
          </a:bodyPr>
          <a:lstStyle/>
          <a:p>
            <a:pPr algn="ctr">
              <a:buNone/>
            </a:pPr>
            <a:r>
              <a:rPr lang="es-MX" dirty="0" smtClean="0"/>
              <a:t>ÍNDICE</a:t>
            </a:r>
            <a:endParaRPr lang="es-MX" b="1" dirty="0" smtClean="0"/>
          </a:p>
          <a:p>
            <a:r>
              <a:rPr lang="es-MX" b="1" dirty="0" smtClean="0"/>
              <a:t>1. PRESENTACIÓN</a:t>
            </a:r>
          </a:p>
          <a:p>
            <a:r>
              <a:rPr lang="es-MX" b="1" dirty="0" smtClean="0"/>
              <a:t>2. MARCO JURÍDICO</a:t>
            </a:r>
            <a:endParaRPr lang="es-ES" dirty="0" smtClean="0"/>
          </a:p>
          <a:p>
            <a:r>
              <a:rPr lang="es-MX" b="1" dirty="0" smtClean="0"/>
              <a:t>3. PLAN DE TRABAJO</a:t>
            </a:r>
            <a:endParaRPr lang="es-ES" dirty="0" smtClean="0"/>
          </a:p>
          <a:p>
            <a:r>
              <a:rPr lang="es-MX" b="1" dirty="0" smtClean="0"/>
              <a:t>4. LINEAMIENTOS INTERNOS</a:t>
            </a:r>
            <a:endParaRPr lang="es-ES" dirty="0" smtClean="0"/>
          </a:p>
          <a:p>
            <a:r>
              <a:rPr lang="es-MX" b="1" dirty="0" smtClean="0"/>
              <a:t>5. CALENDARIO DE SESIONES</a:t>
            </a:r>
            <a:endParaRPr lang="es-ES" dirty="0" smtClean="0"/>
          </a:p>
          <a:p>
            <a:r>
              <a:rPr lang="es-MX" b="1" dirty="0" smtClean="0"/>
              <a:t>6. TEMAS PENDIENTES</a:t>
            </a:r>
            <a:r>
              <a:rPr lang="es-MX" dirty="0" smtClean="0"/>
              <a:t> (Ayuntamientos anteriores)</a:t>
            </a:r>
            <a:endParaRPr lang="es-E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052736"/>
            <a:ext cx="8229600" cy="4572000"/>
          </a:xfrm>
        </p:spPr>
        <p:txBody>
          <a:bodyPr>
            <a:normAutofit lnSpcReduction="10000"/>
          </a:bodyPr>
          <a:lstStyle/>
          <a:p>
            <a:pPr lvl="0" algn="just">
              <a:buNone/>
            </a:pPr>
            <a:r>
              <a:rPr lang="es-MX" dirty="0" smtClean="0">
                <a:latin typeface="Baskerville Old Face" pitchFamily="18" charset="0"/>
              </a:rPr>
              <a:t>    En lo municipal, a la fecha de esta presentación siguen faltando los informes detallados de un diagnóstico y datos duros que indiquen la situación actual en materia educativa desde la perspectiva municipal y los trabajos que se hubiesen realizado con antelación, por ello la información que brindan diversos entes educativos tanto sociales, como públicos y privados será fundamental para el desarrollo de los trabajos de esta comisión.</a:t>
            </a:r>
            <a:endParaRPr lang="es-ES" dirty="0" smtClean="0">
              <a:latin typeface="Baskerville Old Face" pitchFamily="18"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4572000"/>
          </a:xfrm>
        </p:spPr>
        <p:txBody>
          <a:bodyPr>
            <a:normAutofit/>
          </a:bodyPr>
          <a:lstStyle/>
          <a:p>
            <a:pPr lvl="0" algn="just"/>
            <a:r>
              <a:rPr lang="es-MX" dirty="0" smtClean="0">
                <a:latin typeface="Baskerville Old Face" pitchFamily="18" charset="0"/>
              </a:rPr>
              <a:t>En la búsqueda de apoyar en infraestructura así como buscar que las escuelas del municipio de Puerto Vallarta sean  beneficiadas con los diferentes programas estatales o federales, me daré a la tarea de propiciar diferentes reuniones entre servidores públicos relacionados con la Educación, así como con el área financiera del municipio para buscar la participación económica y material de todos.</a:t>
            </a:r>
            <a:endParaRPr lang="es-ES" dirty="0" smtClean="0">
              <a:latin typeface="Baskerville Old Face" pitchFamily="18"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8229600" cy="4572000"/>
          </a:xfrm>
        </p:spPr>
        <p:txBody>
          <a:bodyPr/>
          <a:lstStyle/>
          <a:p>
            <a:pPr algn="just"/>
            <a:r>
              <a:rPr lang="es-MX" dirty="0" smtClean="0">
                <a:latin typeface="Baskerville Old Face" pitchFamily="18" charset="0"/>
              </a:rPr>
              <a:t>Se realizaran  recorridos  en coordinación con el personal </a:t>
            </a:r>
            <a:r>
              <a:rPr lang="es-MX" dirty="0" smtClean="0">
                <a:latin typeface="Baskerville Old Face" pitchFamily="18" charset="0"/>
              </a:rPr>
              <a:t>de la Subdirección de Bomberos Municipales en todos los planteles de la franja turística como una primera etapa, para incentivar la cultural de la protección civil ante riesgos de tsunamis por sismos con el programa de ‘Caravana de la Prevención’. </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572000"/>
          </a:xfrm>
        </p:spPr>
        <p:txBody>
          <a:bodyPr>
            <a:normAutofit fontScale="92500" lnSpcReduction="20000"/>
          </a:bodyPr>
          <a:lstStyle/>
          <a:p>
            <a:pPr algn="just"/>
            <a:r>
              <a:rPr lang="es-MX" b="1" dirty="0" smtClean="0">
                <a:latin typeface="Baskerville Old Face" pitchFamily="18" charset="0"/>
              </a:rPr>
              <a:t>Y </a:t>
            </a:r>
            <a:r>
              <a:rPr lang="es-MX" dirty="0" smtClean="0">
                <a:latin typeface="Baskerville Old Face" pitchFamily="18" charset="0"/>
              </a:rPr>
              <a:t>en general, promover e impulsar el bienestar y desarrollo de la población a través de iniciativas, propuestas, acercamientos con la sociedad, entes públicos y privados relacionados con la Educación, Innovación, Ciencia y Tecnología, para enriquecer la labor edilicia; Todo esto a las facultades genéricas y en apego a las que refiere el </a:t>
            </a:r>
            <a:r>
              <a:rPr lang="es-MX" b="1" dirty="0" smtClean="0">
                <a:latin typeface="Baskerville Old Face" pitchFamily="18" charset="0"/>
              </a:rPr>
              <a:t>Artículo 53 </a:t>
            </a:r>
            <a:r>
              <a:rPr lang="es-MX" dirty="0" smtClean="0">
                <a:latin typeface="Baskerville Old Face" pitchFamily="18" charset="0"/>
              </a:rPr>
              <a:t>del Reglamento Orgánico del Gobierno y la Administración Pública de Puerto Vallarta, Jalisco y del artículo 49 de la</a:t>
            </a:r>
            <a:r>
              <a:rPr lang="es-MX" b="1" dirty="0" smtClean="0">
                <a:latin typeface="Baskerville Old Face" pitchFamily="18" charset="0"/>
              </a:rPr>
              <a:t> Ley del Gobierno y la Administración Pública Municipal del Estado de Jalisco.</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02-06-Productividad.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99032"/>
          </a:xfrm>
        </p:spPr>
        <p:txBody>
          <a:bodyPr/>
          <a:lstStyle/>
          <a:p>
            <a:pPr algn="ctr"/>
            <a:r>
              <a:rPr lang="es-MX" dirty="0" smtClean="0"/>
              <a:t>4. LINEAMIENTOS INTERNOS</a:t>
            </a:r>
            <a:endParaRPr lang="es-ES" dirty="0"/>
          </a:p>
        </p:txBody>
      </p:sp>
      <p:sp>
        <p:nvSpPr>
          <p:cNvPr id="3" name="2 Marcador de contenido"/>
          <p:cNvSpPr>
            <a:spLocks noGrp="1"/>
          </p:cNvSpPr>
          <p:nvPr>
            <p:ph idx="1"/>
          </p:nvPr>
        </p:nvSpPr>
        <p:spPr>
          <a:xfrm>
            <a:off x="518864" y="980728"/>
            <a:ext cx="8229600" cy="5184576"/>
          </a:xfrm>
        </p:spPr>
        <p:txBody>
          <a:bodyPr>
            <a:normAutofit fontScale="40000" lnSpcReduction="20000"/>
          </a:bodyPr>
          <a:lstStyle/>
          <a:p>
            <a:pPr>
              <a:buNone/>
            </a:pPr>
            <a:endParaRPr lang="es-MX" b="1" dirty="0" smtClean="0">
              <a:latin typeface="Baskerville Old Face" pitchFamily="18" charset="0"/>
            </a:endParaRPr>
          </a:p>
          <a:p>
            <a:pPr algn="just">
              <a:buNone/>
            </a:pPr>
            <a:endParaRPr lang="es-ES" sz="5000" dirty="0" smtClean="0">
              <a:latin typeface="Baskerville Old Face" pitchFamily="18" charset="0"/>
            </a:endParaRPr>
          </a:p>
          <a:p>
            <a:pPr algn="just"/>
            <a:r>
              <a:rPr lang="es-MX" sz="5000" b="1" dirty="0" smtClean="0">
                <a:latin typeface="Baskerville Old Face" pitchFamily="18" charset="0"/>
              </a:rPr>
              <a:t>Artículo 49.</a:t>
            </a:r>
            <a:r>
              <a:rPr lang="es-MX" sz="5000" dirty="0" smtClean="0">
                <a:latin typeface="Baskerville Old Face" pitchFamily="18" charset="0"/>
              </a:rPr>
              <a:t> De manera genérica, las comisiones edilicias tendrán las siguientes atribuciones:</a:t>
            </a:r>
          </a:p>
          <a:p>
            <a:pPr algn="just"/>
            <a:r>
              <a:rPr lang="es-MX" sz="5000" dirty="0" smtClean="0">
                <a:latin typeface="Baskerville Old Face" pitchFamily="18" charset="0"/>
              </a:rPr>
              <a:t>I. Proponer las directrices de la política municipal en la materia de su competencia.</a:t>
            </a:r>
            <a:endParaRPr lang="es-ES" sz="5000" dirty="0" smtClean="0">
              <a:latin typeface="Baskerville Old Face" pitchFamily="18" charset="0"/>
            </a:endParaRPr>
          </a:p>
          <a:p>
            <a:pPr algn="just"/>
            <a:r>
              <a:rPr lang="es-MX" sz="5000" dirty="0" smtClean="0">
                <a:latin typeface="Baskerville Old Face" pitchFamily="18" charset="0"/>
              </a:rPr>
              <a:t>IV. Supervisar el desempeño de la administración pública municipal en la materia de su competencia.</a:t>
            </a:r>
          </a:p>
          <a:p>
            <a:pPr algn="just"/>
            <a:r>
              <a:rPr lang="es-MX" sz="5000" dirty="0" smtClean="0">
                <a:latin typeface="Baskerville Old Face" pitchFamily="18" charset="0"/>
              </a:rPr>
              <a:t>V. Conducir las relaciones con otros Ayuntamientos y con otros Poderes y órdenes de gobierno, en la materia de su competencia.</a:t>
            </a:r>
            <a:endParaRPr lang="es-ES" sz="5000" dirty="0" smtClean="0">
              <a:latin typeface="Baskerville Old Face" pitchFamily="18" charset="0"/>
            </a:endParaRPr>
          </a:p>
          <a:p>
            <a:pPr algn="just"/>
            <a:r>
              <a:rPr lang="es-MX" sz="5000" dirty="0" smtClean="0">
                <a:latin typeface="Baskerville Old Face" pitchFamily="18" charset="0"/>
              </a:rPr>
              <a:t>VI. Promover la vinculación con las organizaciones sociales y privadas que guarden relación con la materia de su competencia.</a:t>
            </a:r>
            <a:endParaRPr lang="es-ES" sz="5000" dirty="0" smtClean="0">
              <a:latin typeface="Baskerville Old Face" pitchFamily="18" charset="0"/>
            </a:endParaRPr>
          </a:p>
          <a:p>
            <a:pPr algn="just"/>
            <a:r>
              <a:rPr lang="es-MX" sz="5000" dirty="0" smtClean="0">
                <a:latin typeface="Baskerville Old Face" pitchFamily="18" charset="0"/>
              </a:rPr>
              <a:t>VII. Emitir opiniones con relación a los proyectos anuales de Ley de Ingresos y Presupuesto de Egresos, en lo concerniente a los temas de su competencia.</a:t>
            </a:r>
            <a:endParaRPr lang="es-ES" sz="5000" dirty="0" smtClean="0">
              <a:latin typeface="Baskerville Old Face" pitchFamily="18" charset="0"/>
            </a:endParaRPr>
          </a:p>
          <a:p>
            <a:pPr algn="just"/>
            <a:r>
              <a:rPr lang="es-MX" sz="5000" dirty="0" smtClean="0">
                <a:latin typeface="Baskerville Old Face" pitchFamily="18" charset="0"/>
              </a:rPr>
              <a:t>VIII. Formular propuestas para la mejora administrativa y la elevación de la calidad de los servicios y trámites municipales cuya vigilancia les ha sido encomendada.</a:t>
            </a:r>
            <a:endParaRPr lang="es-ES" sz="5000" dirty="0" smtClean="0">
              <a:latin typeface="Baskerville Old Face" pitchFamily="18" charset="0"/>
            </a:endParaRPr>
          </a:p>
          <a:p>
            <a:pPr algn="just"/>
            <a:r>
              <a:rPr lang="es-MX" sz="5000" dirty="0" smtClean="0">
                <a:latin typeface="Baskerville Old Face" pitchFamily="18" charset="0"/>
              </a:rPr>
              <a:t>IX. Las demás que la ley les otorgue.</a:t>
            </a:r>
            <a:endParaRPr lang="es-ES" sz="5000"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8"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2" presetClass="entr" presetSubtype="8"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8" fill="hold">
                            <p:stCondLst>
                              <p:cond delay="7000"/>
                            </p:stCondLst>
                            <p:childTnLst>
                              <p:par>
                                <p:cTn id="39" presetID="2" presetClass="entr" presetSubtype="8"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3" fill="hold">
                            <p:stCondLst>
                              <p:cond delay="8000"/>
                            </p:stCondLst>
                            <p:childTnLst>
                              <p:par>
                                <p:cTn id="44" presetID="2" presetClass="entr" presetSubtype="8"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72000"/>
          </a:xfrm>
        </p:spPr>
        <p:txBody>
          <a:bodyPr>
            <a:normAutofit fontScale="85000" lnSpcReduction="20000"/>
          </a:bodyPr>
          <a:lstStyle/>
          <a:p>
            <a:pPr algn="just"/>
            <a:r>
              <a:rPr lang="es-MX" b="1" dirty="0" smtClean="0">
                <a:latin typeface="Baskerville Old Face" pitchFamily="18" charset="0"/>
              </a:rPr>
              <a:t>Artículo 53.-</a:t>
            </a:r>
            <a:r>
              <a:rPr lang="es-MX" dirty="0" smtClean="0">
                <a:latin typeface="Baskerville Old Face" pitchFamily="18" charset="0"/>
              </a:rPr>
              <a:t> Además de las facultades genéricas que le competen, la comisión edilicia de educación, innovación, ciencia y tecnología tendrá las siguientes atribuciones:</a:t>
            </a:r>
            <a:endParaRPr lang="es-ES" dirty="0" smtClean="0">
              <a:latin typeface="Baskerville Old Face" pitchFamily="18" charset="0"/>
            </a:endParaRPr>
          </a:p>
          <a:p>
            <a:pPr algn="just"/>
            <a:r>
              <a:rPr lang="es-MX" dirty="0" smtClean="0">
                <a:latin typeface="Baskerville Old Face" pitchFamily="18" charset="0"/>
              </a:rPr>
              <a:t>I. Visitar los planteles escolares, centros de estudio, academias del municipio, y gestionar los apoyos y beneficios que contribuyan a su mejoramiento;</a:t>
            </a:r>
            <a:endParaRPr lang="es-ES" dirty="0" smtClean="0">
              <a:latin typeface="Baskerville Old Face" pitchFamily="18" charset="0"/>
            </a:endParaRPr>
          </a:p>
          <a:p>
            <a:pPr algn="just"/>
            <a:r>
              <a:rPr lang="es-MX" dirty="0" smtClean="0">
                <a:latin typeface="Baskerville Old Face" pitchFamily="18" charset="0"/>
              </a:rPr>
              <a:t>II. Promover la inclusión de contenidos de interés municipal en los planes y programas de estudio que imparten en los planteles escolares de educación básica y media básica asentados en el municipio;</a:t>
            </a:r>
            <a:endParaRPr lang="es-ES" dirty="0" smtClean="0">
              <a:latin typeface="Baskerville Old Face" pitchFamily="18" charset="0"/>
            </a:endParaRPr>
          </a:p>
          <a:p>
            <a:pPr algn="just"/>
            <a:r>
              <a:rPr lang="es-MX" dirty="0" smtClean="0">
                <a:latin typeface="Baskerville Old Face" pitchFamily="18" charset="0"/>
              </a:rPr>
              <a:t>III. Promover la inclusión de contenidos en proyectos de innovación, ciencia y tecnología en el municipio.</a:t>
            </a:r>
            <a:endParaRPr lang="es-ES" dirty="0" smtClean="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81121_130343.jpg"/>
          <p:cNvPicPr>
            <a:picLocks noChangeAspect="1"/>
          </p:cNvPicPr>
          <p:nvPr/>
        </p:nvPicPr>
        <p:blipFill>
          <a:blip r:embed="rId2" cstate="print">
            <a:lum bright="10000" contrast="10000"/>
          </a:blip>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399032"/>
          </a:xfrm>
        </p:spPr>
        <p:txBody>
          <a:bodyPr/>
          <a:lstStyle/>
          <a:p>
            <a:r>
              <a:rPr lang="es-MX" b="1" dirty="0" smtClean="0"/>
              <a:t>5. CALENDARIO DE SESIONES</a:t>
            </a:r>
            <a:endParaRPr lang="es-ES" dirty="0"/>
          </a:p>
        </p:txBody>
      </p:sp>
      <p:sp>
        <p:nvSpPr>
          <p:cNvPr id="3" name="2 Marcador de contenido"/>
          <p:cNvSpPr>
            <a:spLocks noGrp="1"/>
          </p:cNvSpPr>
          <p:nvPr>
            <p:ph idx="1"/>
          </p:nvPr>
        </p:nvSpPr>
        <p:spPr>
          <a:xfrm>
            <a:off x="323528" y="1988840"/>
            <a:ext cx="8229600" cy="3994464"/>
          </a:xfrm>
        </p:spPr>
        <p:txBody>
          <a:bodyPr/>
          <a:lstStyle/>
          <a:p>
            <a:pPr algn="just">
              <a:buNone/>
            </a:pPr>
            <a:r>
              <a:rPr lang="es-MX" dirty="0" smtClean="0">
                <a:latin typeface="Baskerville Old Face" pitchFamily="18" charset="0"/>
              </a:rPr>
              <a:t>    A fin de cumplir con los objetivos establecidos en el numeral cuarto de este Plan de Trabajo, se establece el calendario de sesiones ordinarias de trabajo de la Comisión de </a:t>
            </a:r>
            <a:r>
              <a:rPr lang="es-MX" b="1" dirty="0" smtClean="0">
                <a:latin typeface="Baskerville Old Face" pitchFamily="18" charset="0"/>
              </a:rPr>
              <a:t>Educación, Innovación, Ciencia y Tecnología</a:t>
            </a:r>
            <a:r>
              <a:rPr lang="es-MX" dirty="0" smtClean="0">
                <a:latin typeface="Baskerville Old Face" pitchFamily="18" charset="0"/>
              </a:rPr>
              <a:t>.</a:t>
            </a:r>
          </a:p>
          <a:p>
            <a:pPr algn="just">
              <a:buNone/>
            </a:pPr>
            <a:endParaRPr lang="es-ES" dirty="0" smtClean="0"/>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1032" y="0"/>
            <a:ext cx="8712968" cy="1399032"/>
          </a:xfrm>
        </p:spPr>
        <p:txBody>
          <a:bodyPr>
            <a:normAutofit/>
          </a:bodyPr>
          <a:lstStyle/>
          <a:p>
            <a:r>
              <a:rPr lang="es-MX" sz="3200" b="1" dirty="0" smtClean="0">
                <a:solidFill>
                  <a:srgbClr val="A91B1B"/>
                </a:solidFill>
              </a:rPr>
              <a:t>TRIENIO DEL EJERCICIO CONSTITUCIONAL</a:t>
            </a:r>
            <a:r>
              <a:rPr lang="es-MX" sz="3200" dirty="0" smtClean="0">
                <a:solidFill>
                  <a:srgbClr val="A91B1B"/>
                </a:solidFill>
              </a:rPr>
              <a:t>  </a:t>
            </a:r>
            <a:endParaRPr lang="es-ES" sz="3200" dirty="0">
              <a:solidFill>
                <a:srgbClr val="A91B1B"/>
              </a:solidFill>
            </a:endParaRPr>
          </a:p>
        </p:txBody>
      </p:sp>
      <p:graphicFrame>
        <p:nvGraphicFramePr>
          <p:cNvPr id="5" name="4 Tabla"/>
          <p:cNvGraphicFramePr>
            <a:graphicFrameLocks noGrp="1"/>
          </p:cNvGraphicFramePr>
          <p:nvPr/>
        </p:nvGraphicFramePr>
        <p:xfrm>
          <a:off x="395535" y="1340768"/>
          <a:ext cx="8424937" cy="5184582"/>
        </p:xfrm>
        <a:graphic>
          <a:graphicData uri="http://schemas.openxmlformats.org/drawingml/2006/table">
            <a:tbl>
              <a:tblPr/>
              <a:tblGrid>
                <a:gridCol w="2807987"/>
                <a:gridCol w="2807987"/>
                <a:gridCol w="2808963"/>
              </a:tblGrid>
              <a:tr h="398814">
                <a:tc>
                  <a:txBody>
                    <a:bodyPr/>
                    <a:lstStyle/>
                    <a:p>
                      <a:pPr algn="ctr">
                        <a:lnSpc>
                          <a:spcPct val="115000"/>
                        </a:lnSpc>
                        <a:spcAft>
                          <a:spcPts val="0"/>
                        </a:spcAft>
                      </a:pPr>
                      <a:r>
                        <a:rPr lang="es-MX" sz="1400" b="1" dirty="0">
                          <a:solidFill>
                            <a:srgbClr val="A91B1B"/>
                          </a:solidFill>
                          <a:latin typeface="Calibri"/>
                          <a:ea typeface="Calibri"/>
                          <a:cs typeface="Times New Roman"/>
                        </a:rPr>
                        <a:t>Octubre 2018 – Septiembre 2019</a:t>
                      </a:r>
                      <a:endParaRPr lang="es-ES" sz="1400" dirty="0">
                        <a:solidFill>
                          <a:srgbClr val="A91B1B"/>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400" b="1" dirty="0">
                          <a:solidFill>
                            <a:srgbClr val="A91B1B"/>
                          </a:solidFill>
                          <a:latin typeface="Calibri"/>
                          <a:ea typeface="Calibri"/>
                          <a:cs typeface="Times New Roman"/>
                        </a:rPr>
                        <a:t>Octubre 2019 – Septiembre 2020</a:t>
                      </a:r>
                      <a:endParaRPr lang="es-ES" sz="1400" dirty="0">
                        <a:solidFill>
                          <a:srgbClr val="A91B1B"/>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400" b="1" dirty="0">
                          <a:solidFill>
                            <a:srgbClr val="A91B1B"/>
                          </a:solidFill>
                          <a:latin typeface="Calibri"/>
                          <a:ea typeface="Calibri"/>
                          <a:cs typeface="Times New Roman"/>
                        </a:rPr>
                        <a:t>Octubre 2020 – Septiembre 2021</a:t>
                      </a:r>
                      <a:endParaRPr lang="es-ES" sz="1400" dirty="0">
                        <a:solidFill>
                          <a:srgbClr val="A91B1B"/>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dirty="0">
                          <a:latin typeface="Calibri"/>
                          <a:ea typeface="Calibri"/>
                          <a:cs typeface="Times New Roman"/>
                        </a:rPr>
                        <a:t>Miércoles 03 de Octubre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09 de Octubre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08 de Octubre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dirty="0">
                          <a:latin typeface="Calibri"/>
                          <a:ea typeface="Calibri"/>
                          <a:cs typeface="Times New Roman"/>
                        </a:rPr>
                        <a:t>Miércoles 28 de Noviembre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13 de Noviembre</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10 de Noviembre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dirty="0">
                          <a:latin typeface="Calibri"/>
                          <a:ea typeface="Calibri"/>
                          <a:cs typeface="Times New Roman"/>
                        </a:rPr>
                        <a:t>Miércoles 19 de Diciembre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11 de Diciembre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08 de Diciembre</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dirty="0">
                          <a:latin typeface="Calibri"/>
                          <a:ea typeface="Calibri"/>
                          <a:cs typeface="Times New Roman"/>
                        </a:rPr>
                        <a:t>Miércoles 16 de Enero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15 de Enero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15 de Enero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dirty="0">
                          <a:latin typeface="Calibri"/>
                          <a:ea typeface="Calibri"/>
                          <a:cs typeface="Times New Roman"/>
                        </a:rPr>
                        <a:t>Miércoles 13 de Febrero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11 de Febrero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10 de Febrero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a:latin typeface="Calibri"/>
                          <a:ea typeface="Calibri"/>
                          <a:cs typeface="Times New Roman"/>
                        </a:rPr>
                        <a:t>Miércoles 13 de Marzo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11 de Marzo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10 de Marzo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a:latin typeface="Calibri"/>
                          <a:ea typeface="Calibri"/>
                          <a:cs typeface="Times New Roman"/>
                        </a:rPr>
                        <a:t>Miércoles 10 de Abril</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08 de Abril</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08 de Abril</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a:latin typeface="Calibri"/>
                          <a:ea typeface="Calibri"/>
                          <a:cs typeface="Times New Roman"/>
                        </a:rPr>
                        <a:t>Miércoles 08 de Mayo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13 de Mayo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12 de Mayo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a:latin typeface="Calibri"/>
                          <a:ea typeface="Calibri"/>
                          <a:cs typeface="Times New Roman"/>
                        </a:rPr>
                        <a:t>Miércoles 12 de Junio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10 de Junio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09 de Junio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a:latin typeface="Calibri"/>
                          <a:ea typeface="Calibri"/>
                          <a:cs typeface="Times New Roman"/>
                        </a:rPr>
                        <a:t>Miércoles 10 de Julio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08 de Julio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14 de Julio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a:latin typeface="Calibri"/>
                          <a:ea typeface="Calibri"/>
                          <a:cs typeface="Times New Roman"/>
                        </a:rPr>
                        <a:t>Miércoles 14 de Agosto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12 de Agosto</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11 de Agosto</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8814">
                <a:tc>
                  <a:txBody>
                    <a:bodyPr/>
                    <a:lstStyle/>
                    <a:p>
                      <a:pPr algn="ctr">
                        <a:lnSpc>
                          <a:spcPct val="115000"/>
                        </a:lnSpc>
                        <a:spcAft>
                          <a:spcPts val="0"/>
                        </a:spcAft>
                      </a:pPr>
                      <a:r>
                        <a:rPr lang="es-MX" sz="1800" b="1">
                          <a:latin typeface="Calibri"/>
                          <a:ea typeface="Calibri"/>
                          <a:cs typeface="Times New Roman"/>
                        </a:rPr>
                        <a:t>Miércoles 11 de Septiembre</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a:latin typeface="Calibri"/>
                          <a:ea typeface="Calibri"/>
                          <a:cs typeface="Times New Roman"/>
                        </a:rPr>
                        <a:t>Miércoles 09 de Septiembre</a:t>
                      </a:r>
                      <a:endParaRPr lang="es-E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800" b="1" dirty="0">
                          <a:latin typeface="Calibri"/>
                          <a:ea typeface="Calibri"/>
                          <a:cs typeface="Times New Roman"/>
                        </a:rPr>
                        <a:t>Miércoles 08 de Septiembre</a:t>
                      </a:r>
                      <a:endParaRPr lang="es-E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20181109_121357.jpg">
            <a:hlinkClick r:id="" action="ppaction://noaction" highlightClick="1"/>
          </p:cNvPr>
          <p:cNvPicPr>
            <a:picLocks noChangeAspect="1"/>
          </p:cNvPicPr>
          <p:nvPr/>
        </p:nvPicPr>
        <p:blipFill>
          <a:blip r:embed="rId2" cstate="print"/>
          <a:stretch>
            <a:fillRect/>
          </a:stretch>
        </p:blipFill>
        <p:spPr>
          <a:xfrm>
            <a:off x="1716363" y="3284984"/>
            <a:ext cx="5807965" cy="32669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1 Título"/>
          <p:cNvSpPr>
            <a:spLocks noGrp="1"/>
          </p:cNvSpPr>
          <p:nvPr>
            <p:ph type="title"/>
          </p:nvPr>
        </p:nvSpPr>
        <p:spPr>
          <a:xfrm>
            <a:off x="251520" y="0"/>
            <a:ext cx="8229600" cy="1399032"/>
          </a:xfrm>
        </p:spPr>
        <p:txBody>
          <a:bodyPr>
            <a:normAutofit/>
          </a:bodyPr>
          <a:lstStyle/>
          <a:p>
            <a:pPr algn="ctr"/>
            <a:r>
              <a:rPr lang="es-MX" sz="4000" b="1" dirty="0" smtClean="0">
                <a:solidFill>
                  <a:srgbClr val="A91B1B"/>
                </a:solidFill>
              </a:rPr>
              <a:t>1. PRESENTACIÓN</a:t>
            </a:r>
            <a:r>
              <a:rPr lang="es-ES" sz="4000" dirty="0" smtClean="0"/>
              <a:t/>
            </a:r>
            <a:br>
              <a:rPr lang="es-ES" sz="4000" dirty="0" smtClean="0"/>
            </a:br>
            <a:endParaRPr lang="es-ES" sz="4000" dirty="0"/>
          </a:p>
        </p:txBody>
      </p:sp>
      <p:sp>
        <p:nvSpPr>
          <p:cNvPr id="3" name="2 Marcador de contenido"/>
          <p:cNvSpPr>
            <a:spLocks noGrp="1"/>
          </p:cNvSpPr>
          <p:nvPr>
            <p:ph idx="1"/>
          </p:nvPr>
        </p:nvSpPr>
        <p:spPr>
          <a:xfrm>
            <a:off x="251520" y="548680"/>
            <a:ext cx="8280920" cy="2592288"/>
          </a:xfrm>
        </p:spPr>
        <p:txBody>
          <a:bodyPr>
            <a:normAutofit fontScale="77500" lnSpcReduction="20000"/>
          </a:bodyPr>
          <a:lstStyle/>
          <a:p>
            <a:pPr algn="just">
              <a:buNone/>
            </a:pPr>
            <a:r>
              <a:rPr lang="es-MX" sz="2900" dirty="0" smtClean="0">
                <a:latin typeface="Baskerville Old Face" pitchFamily="18" charset="0"/>
              </a:rPr>
              <a:t/>
            </a:r>
            <a:br>
              <a:rPr lang="es-MX" sz="2900" dirty="0" smtClean="0">
                <a:latin typeface="Baskerville Old Face" pitchFamily="18" charset="0"/>
              </a:rPr>
            </a:br>
            <a:r>
              <a:rPr lang="es-MX" sz="2900" dirty="0" smtClean="0">
                <a:latin typeface="Baskerville Old Face" pitchFamily="18" charset="0"/>
              </a:rPr>
              <a:t>La educación, amén de ser pilar del catálogo de derechos universales, constituye un instrumento de primer orden en el desarrollo social que garantiza el pleno ejercicio de la ciudadanía, la libertad y la democracia. En sentido inverso, la desigualdad en oportunidades educativas limita severamente el progreso individual e implanta, al interior de las sociedades, una espiral de exclusión, pobreza y marginación, que restringe la posibilidad de acceder a otras dimensiones de la vida social.</a:t>
            </a:r>
            <a:endParaRPr lang="es-ES" sz="2900" dirty="0" smtClean="0">
              <a:latin typeface="Baskerville Old Face" pitchFamily="18"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20181024_080835.jpg"/>
          <p:cNvPicPr>
            <a:picLocks noChangeAspect="1"/>
          </p:cNvPicPr>
          <p:nvPr/>
        </p:nvPicPr>
        <p:blipFill>
          <a:blip r:embed="rId2" cstate="print">
            <a:lum contrast="10000"/>
          </a:blip>
          <a:stretch>
            <a:fillRect/>
          </a:stretch>
        </p:blipFill>
        <p:spPr>
          <a:xfrm>
            <a:off x="5076056" y="4725145"/>
            <a:ext cx="4067944" cy="2132856"/>
          </a:xfrm>
          <a:prstGeom prst="rect">
            <a:avLst/>
          </a:prstGeom>
        </p:spPr>
      </p:pic>
      <p:pic>
        <p:nvPicPr>
          <p:cNvPr id="6" name="5 Imagen" descr="20181128_150906.jpg"/>
          <p:cNvPicPr>
            <a:picLocks noChangeAspect="1"/>
          </p:cNvPicPr>
          <p:nvPr/>
        </p:nvPicPr>
        <p:blipFill>
          <a:blip r:embed="rId3" cstate="print"/>
          <a:stretch>
            <a:fillRect/>
          </a:stretch>
        </p:blipFill>
        <p:spPr>
          <a:xfrm>
            <a:off x="5104503" y="2564904"/>
            <a:ext cx="4039497" cy="2184982"/>
          </a:xfrm>
          <a:prstGeom prst="rect">
            <a:avLst/>
          </a:prstGeom>
        </p:spPr>
      </p:pic>
      <p:pic>
        <p:nvPicPr>
          <p:cNvPr id="4" name="3 Imagen" descr="20181120_132639.jpg"/>
          <p:cNvPicPr>
            <a:picLocks noChangeAspect="1"/>
          </p:cNvPicPr>
          <p:nvPr/>
        </p:nvPicPr>
        <p:blipFill>
          <a:blip r:embed="rId4" cstate="print">
            <a:lum bright="10000" contrast="-10000"/>
          </a:blip>
          <a:srcRect l="8131"/>
          <a:stretch>
            <a:fillRect/>
          </a:stretch>
        </p:blipFill>
        <p:spPr>
          <a:xfrm>
            <a:off x="5076056" y="0"/>
            <a:ext cx="4067944" cy="2605789"/>
          </a:xfrm>
          <a:prstGeom prst="rect">
            <a:avLst/>
          </a:prstGeom>
        </p:spPr>
      </p:pic>
      <p:pic>
        <p:nvPicPr>
          <p:cNvPr id="5" name="4 Imagen" descr="02-04-Productiva.JPG"/>
          <p:cNvPicPr>
            <a:picLocks noChangeAspect="1"/>
          </p:cNvPicPr>
          <p:nvPr/>
        </p:nvPicPr>
        <p:blipFill>
          <a:blip r:embed="rId5" cstate="print"/>
          <a:stretch>
            <a:fillRect/>
          </a:stretch>
        </p:blipFill>
        <p:spPr>
          <a:xfrm>
            <a:off x="0" y="0"/>
            <a:ext cx="512608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7494"/>
            <a:ext cx="8229600" cy="1399032"/>
          </a:xfrm>
        </p:spPr>
        <p:txBody>
          <a:bodyPr>
            <a:normAutofit/>
          </a:bodyPr>
          <a:lstStyle/>
          <a:p>
            <a:pPr algn="ctr"/>
            <a:r>
              <a:rPr lang="es-MX" b="1" dirty="0" smtClean="0"/>
              <a:t>6. TEMAS PENDIENTES </a:t>
            </a:r>
            <a:r>
              <a:rPr lang="es-ES" dirty="0" smtClean="0"/>
              <a:t/>
            </a:r>
            <a:br>
              <a:rPr lang="es-ES" dirty="0" smtClean="0"/>
            </a:br>
            <a:r>
              <a:rPr lang="es-ES" dirty="0" smtClean="0"/>
              <a:t>(de otras Administraciones)</a:t>
            </a:r>
            <a:endParaRPr lang="es-ES" dirty="0"/>
          </a:p>
        </p:txBody>
      </p:sp>
      <p:sp>
        <p:nvSpPr>
          <p:cNvPr id="3" name="2 Marcador de contenido"/>
          <p:cNvSpPr>
            <a:spLocks noGrp="1"/>
          </p:cNvSpPr>
          <p:nvPr>
            <p:ph idx="1"/>
          </p:nvPr>
        </p:nvSpPr>
        <p:spPr>
          <a:xfrm>
            <a:off x="457200" y="1882808"/>
            <a:ext cx="8229600" cy="4354504"/>
          </a:xfrm>
        </p:spPr>
        <p:txBody>
          <a:bodyPr>
            <a:normAutofit/>
          </a:bodyPr>
          <a:lstStyle/>
          <a:p>
            <a:pPr algn="just"/>
            <a:r>
              <a:rPr lang="es-MX" dirty="0" smtClean="0">
                <a:latin typeface="Baskerville Old Face" pitchFamily="18" charset="0"/>
              </a:rPr>
              <a:t>Coadyuvar a la pronta Consolidación del Consejo Municipal De Participación Social En La Educación. La Ley de Educación del Estado de Jalisco en su artículo 134, nos compromete como Ayuntamiento a colaborar para vincular a cada escuela pública de educación básica, activa y constantemente, con la comunidad.</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29600" cy="4572000"/>
          </a:xfrm>
        </p:spPr>
        <p:txBody>
          <a:bodyPr/>
          <a:lstStyle/>
          <a:p>
            <a:pPr lvl="0" algn="just"/>
            <a:r>
              <a:rPr lang="es-MX" dirty="0" smtClean="0">
                <a:latin typeface="Baskerville Old Face" pitchFamily="18" charset="0"/>
              </a:rPr>
              <a:t>Promover el recorrido del personal de la Subdirección de Bomberos Municipales en todos los planteles de la franja turística como una primera etapa, para incentivar la cultural de la protección civil ante riesgos de tsunamis por sismos con el programa de ‘Caravana de la Prevención’.</a:t>
            </a:r>
            <a:endParaRPr lang="es-ES" dirty="0" smtClean="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8864" y="1916832"/>
            <a:ext cx="8229600" cy="2520280"/>
          </a:xfrm>
        </p:spPr>
        <p:txBody>
          <a:bodyPr/>
          <a:lstStyle/>
          <a:p>
            <a:pPr algn="just"/>
            <a:r>
              <a:rPr lang="es-MX" dirty="0" smtClean="0">
                <a:latin typeface="Baskerville Old Face" pitchFamily="18" charset="0"/>
              </a:rPr>
              <a:t>Dictaminar y dar salida a las iniciativas que se originaron en la anterior Administración y que quedaron rezagadas en las Comisiones de Educación, Innovación, Ciencia y Tecnología. </a:t>
            </a:r>
            <a:endParaRPr lang="es-ES"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0181109_115817.jpg"/>
          <p:cNvPicPr>
            <a:picLocks noChangeAspect="1"/>
          </p:cNvPicPr>
          <p:nvPr/>
        </p:nvPicPr>
        <p:blipFill>
          <a:blip r:embed="rId2" cstate="print"/>
          <a:srcRect t="18732"/>
          <a:stretch>
            <a:fillRect/>
          </a:stretch>
        </p:blipFill>
        <p:spPr>
          <a:xfrm>
            <a:off x="0" y="0"/>
            <a:ext cx="9144000" cy="4180012"/>
          </a:xfrm>
          <a:prstGeom prst="rect">
            <a:avLst/>
          </a:prstGeom>
        </p:spPr>
      </p:pic>
      <p:pic>
        <p:nvPicPr>
          <p:cNvPr id="6" name="5 Imagen" descr="20181109_120743.jpg"/>
          <p:cNvPicPr>
            <a:picLocks noChangeAspect="1"/>
          </p:cNvPicPr>
          <p:nvPr/>
        </p:nvPicPr>
        <p:blipFill>
          <a:blip r:embed="rId3" cstate="print"/>
          <a:srcRect l="7713" r="3599"/>
          <a:stretch>
            <a:fillRect/>
          </a:stretch>
        </p:blipFill>
        <p:spPr>
          <a:xfrm>
            <a:off x="5004048" y="4149080"/>
            <a:ext cx="4139952" cy="2708920"/>
          </a:xfrm>
          <a:prstGeom prst="rect">
            <a:avLst/>
          </a:prstGeom>
        </p:spPr>
      </p:pic>
      <p:pic>
        <p:nvPicPr>
          <p:cNvPr id="4" name="3 Imagen" descr="20181109_120637.jpg"/>
          <p:cNvPicPr>
            <a:picLocks noChangeAspect="1"/>
          </p:cNvPicPr>
          <p:nvPr/>
        </p:nvPicPr>
        <p:blipFill>
          <a:blip r:embed="rId4" cstate="print"/>
          <a:srcRect l="9195" t="2462" r="5530" b="4924"/>
          <a:stretch>
            <a:fillRect/>
          </a:stretch>
        </p:blipFill>
        <p:spPr>
          <a:xfrm>
            <a:off x="0" y="4149080"/>
            <a:ext cx="5004048" cy="2708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5832648"/>
          </a:xfrm>
          <a:noFill/>
        </p:spPr>
        <p:txBody>
          <a:bodyPr>
            <a:normAutofit/>
          </a:bodyPr>
          <a:lstStyle/>
          <a:p>
            <a:pPr>
              <a:buNone/>
            </a:pPr>
            <a:r>
              <a:rPr lang="es-MX" dirty="0" smtClean="0">
                <a:solidFill>
                  <a:srgbClr val="A91B1B"/>
                </a:solidFill>
                <a:effectLst>
                  <a:outerShdw blurRad="38100" dist="38100" dir="2700000" algn="tl">
                    <a:srgbClr val="000000">
                      <a:alpha val="43137"/>
                    </a:srgbClr>
                  </a:outerShdw>
                </a:effectLst>
              </a:rPr>
              <a:t> </a:t>
            </a:r>
          </a:p>
          <a:p>
            <a:pPr algn="just">
              <a:buNone/>
            </a:pPr>
            <a:r>
              <a:rPr lang="es-MX" dirty="0" smtClean="0">
                <a:solidFill>
                  <a:srgbClr val="A91B1B"/>
                </a:solidFill>
                <a:latin typeface="Baskerville Old Face" pitchFamily="18" charset="0"/>
              </a:rPr>
              <a:t>Comisión Permanente Municipal de Educación, Novación, Ciencia y Tecnología</a:t>
            </a:r>
          </a:p>
          <a:p>
            <a:pPr>
              <a:buNone/>
            </a:pPr>
            <a:endParaRPr lang="es-ES" dirty="0" smtClean="0"/>
          </a:p>
          <a:p>
            <a:pPr>
              <a:buNone/>
            </a:pPr>
            <a:r>
              <a:rPr lang="es-MX" b="1" dirty="0" smtClean="0">
                <a:solidFill>
                  <a:srgbClr val="A91B1B"/>
                </a:solidFill>
                <a:effectLst>
                  <a:outerShdw blurRad="38100" dist="38100" dir="2700000" algn="tl">
                    <a:srgbClr val="000000">
                      <a:alpha val="43137"/>
                    </a:srgbClr>
                  </a:outerShdw>
                </a:effectLst>
              </a:rPr>
              <a:t>Q.F.B. MARÍA LAUREL</a:t>
            </a:r>
          </a:p>
          <a:p>
            <a:pPr>
              <a:buNone/>
            </a:pPr>
            <a:r>
              <a:rPr lang="es-MX" b="1" dirty="0" smtClean="0">
                <a:solidFill>
                  <a:srgbClr val="A91B1B"/>
                </a:solidFill>
                <a:effectLst>
                  <a:outerShdw blurRad="38100" dist="38100" dir="2700000" algn="tl">
                    <a:srgbClr val="000000">
                      <a:alpha val="43137"/>
                    </a:srgbClr>
                  </a:outerShdw>
                </a:effectLst>
              </a:rPr>
              <a:t>                        CARRILLO VENTURA</a:t>
            </a:r>
            <a:br>
              <a:rPr lang="es-MX" b="1" dirty="0" smtClean="0">
                <a:solidFill>
                  <a:srgbClr val="A91B1B"/>
                </a:solidFill>
                <a:effectLst>
                  <a:outerShdw blurRad="38100" dist="38100" dir="2700000" algn="tl">
                    <a:srgbClr val="000000">
                      <a:alpha val="43137"/>
                    </a:srgbClr>
                  </a:outerShdw>
                </a:effectLst>
              </a:rPr>
            </a:br>
            <a:endParaRPr lang="es-MX" b="1" dirty="0" smtClean="0">
              <a:solidFill>
                <a:srgbClr val="A91B1B"/>
              </a:solidFill>
              <a:effectLst>
                <a:outerShdw blurRad="38100" dist="38100" dir="2700000" algn="tl">
                  <a:srgbClr val="000000">
                    <a:alpha val="43137"/>
                  </a:srgbClr>
                </a:outerShdw>
              </a:effectLst>
            </a:endParaRPr>
          </a:p>
          <a:p>
            <a:pPr>
              <a:buNone/>
            </a:pPr>
            <a:r>
              <a:rPr lang="es-MX" sz="3200" b="1" dirty="0" smtClean="0">
                <a:solidFill>
                  <a:srgbClr val="A91B1B"/>
                </a:solidFill>
                <a:effectLst>
                  <a:outerShdw blurRad="38100" dist="38100" dir="2700000" algn="tl">
                    <a:srgbClr val="000000">
                      <a:alpha val="43137"/>
                    </a:srgbClr>
                  </a:outerShdw>
                </a:effectLst>
                <a:latin typeface="Edwardian Script ITC" pitchFamily="66" charset="0"/>
              </a:rPr>
              <a:t/>
            </a:r>
            <a:br>
              <a:rPr lang="es-MX" sz="3200" b="1" dirty="0" smtClean="0">
                <a:solidFill>
                  <a:srgbClr val="A91B1B"/>
                </a:solidFill>
                <a:effectLst>
                  <a:outerShdw blurRad="38100" dist="38100" dir="2700000" algn="tl">
                    <a:srgbClr val="000000">
                      <a:alpha val="43137"/>
                    </a:srgbClr>
                  </a:outerShdw>
                </a:effectLst>
                <a:latin typeface="Edwardian Script ITC" pitchFamily="66" charset="0"/>
              </a:rPr>
            </a:br>
            <a:r>
              <a:rPr lang="es-MX" sz="3200" b="1" dirty="0" smtClean="0">
                <a:solidFill>
                  <a:srgbClr val="A91B1B"/>
                </a:solidFill>
                <a:effectLst>
                  <a:outerShdw blurRad="38100" dist="38100" dir="2700000" algn="tl">
                    <a:srgbClr val="000000">
                      <a:alpha val="43137"/>
                    </a:srgbClr>
                  </a:outerShdw>
                </a:effectLst>
                <a:latin typeface="Edwardian Script ITC" pitchFamily="66" charset="0"/>
              </a:rPr>
              <a:t>                                    ¡Educación y Salud para Todos;</a:t>
            </a:r>
          </a:p>
          <a:p>
            <a:pPr>
              <a:buNone/>
            </a:pPr>
            <a:r>
              <a:rPr lang="es-MX" sz="3200" b="1" dirty="0" smtClean="0">
                <a:solidFill>
                  <a:srgbClr val="A91B1B"/>
                </a:solidFill>
                <a:effectLst>
                  <a:outerShdw blurRad="38100" dist="38100" dir="2700000" algn="tl">
                    <a:srgbClr val="000000">
                      <a:alpha val="43137"/>
                    </a:srgbClr>
                  </a:outerShdw>
                </a:effectLst>
                <a:latin typeface="Edwardian Script ITC" pitchFamily="66" charset="0"/>
              </a:rPr>
              <a:t>                                                                                 hagámoslo juntos!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5" end="5"/>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par>
                          <p:cTn id="40" fill="hold">
                            <p:stCondLst>
                              <p:cond delay="6000"/>
                            </p:stCondLst>
                            <p:childTnLst>
                              <p:par>
                                <p:cTn id="41" presetID="55" presetClass="entr" presetSubtype="0" fill="hold" grpId="1"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0" end="0"/>
                                            </p:txEl>
                                          </p:spTgt>
                                        </p:tgtEl>
                                      </p:cBhvr>
                                    </p:animEffect>
                                  </p:childTnLst>
                                </p:cTn>
                              </p:par>
                            </p:childTnLst>
                          </p:cTn>
                        </p:par>
                        <p:par>
                          <p:cTn id="46" fill="hold">
                            <p:stCondLst>
                              <p:cond delay="7000"/>
                            </p:stCondLst>
                            <p:childTnLst>
                              <p:par>
                                <p:cTn id="47" presetID="55" presetClass="entr" presetSubtype="0" fill="hold" grpId="1" nodeType="after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p:cTn id="4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1" end="1"/>
                                            </p:txEl>
                                          </p:spTgt>
                                        </p:tgtEl>
                                      </p:cBhvr>
                                    </p:animEffect>
                                  </p:childTnLst>
                                </p:cTn>
                              </p:par>
                            </p:childTnLst>
                          </p:cTn>
                        </p:par>
                        <p:par>
                          <p:cTn id="52" fill="hold">
                            <p:stCondLst>
                              <p:cond delay="8000"/>
                            </p:stCondLst>
                            <p:childTnLst>
                              <p:par>
                                <p:cTn id="53" presetID="55" presetClass="entr" presetSubtype="0" fill="hold" grpId="1" nodeType="after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3" end="3"/>
                                            </p:txEl>
                                          </p:spTgt>
                                        </p:tgtEl>
                                      </p:cBhvr>
                                    </p:animEffect>
                                  </p:childTnLst>
                                </p:cTn>
                              </p:par>
                            </p:childTnLst>
                          </p:cTn>
                        </p:par>
                        <p:par>
                          <p:cTn id="58" fill="hold">
                            <p:stCondLst>
                              <p:cond delay="9000"/>
                            </p:stCondLst>
                            <p:childTnLst>
                              <p:par>
                                <p:cTn id="59" presetID="55" presetClass="entr" presetSubtype="0" fill="hold" grpId="1" nodeType="after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4" end="4"/>
                                            </p:txEl>
                                          </p:spTgt>
                                        </p:tgtEl>
                                      </p:cBhvr>
                                    </p:animEffect>
                                  </p:childTnLst>
                                </p:cTn>
                              </p:par>
                            </p:childTnLst>
                          </p:cTn>
                        </p:par>
                        <p:par>
                          <p:cTn id="64" fill="hold">
                            <p:stCondLst>
                              <p:cond delay="10000"/>
                            </p:stCondLst>
                            <p:childTnLst>
                              <p:par>
                                <p:cTn id="65" presetID="55" presetClass="entr" presetSubtype="0" fill="hold" grpId="1" nodeType="after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6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69" dur="1000"/>
                                        <p:tgtEl>
                                          <p:spTgt spid="3">
                                            <p:txEl>
                                              <p:pRg st="5" end="5"/>
                                            </p:txEl>
                                          </p:spTgt>
                                        </p:tgtEl>
                                      </p:cBhvr>
                                    </p:animEffect>
                                  </p:childTnLst>
                                </p:cTn>
                              </p:par>
                            </p:childTnLst>
                          </p:cTn>
                        </p:par>
                        <p:par>
                          <p:cTn id="70" fill="hold">
                            <p:stCondLst>
                              <p:cond delay="11000"/>
                            </p:stCondLst>
                            <p:childTnLst>
                              <p:par>
                                <p:cTn id="71" presetID="55" presetClass="entr" presetSubtype="0" fill="hold" grpId="1" nodeType="after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7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7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229600" cy="4248472"/>
          </a:xfrm>
        </p:spPr>
        <p:txBody>
          <a:bodyPr>
            <a:normAutofit fontScale="77500" lnSpcReduction="20000"/>
          </a:bodyPr>
          <a:lstStyle/>
          <a:p>
            <a:pPr algn="just">
              <a:buNone/>
            </a:pPr>
            <a:r>
              <a:rPr lang="es-MX" dirty="0" smtClean="0">
                <a:latin typeface="Baskerville Old Face" pitchFamily="18" charset="0"/>
              </a:rPr>
              <a:t>     Puerto Vallarta, como en otras ciudades también sufre de pobreza Multidimensional, esto es, sus ingresos no son suficientes para adquirir los bienes y los servicios que requiere para satisfacer sus necesidades primordiales y presenta carencia en al menos uno de los siguientes indicadores: </a:t>
            </a:r>
            <a:r>
              <a:rPr lang="es-MX" b="1" dirty="0" smtClean="0">
                <a:latin typeface="Baskerville Old Face" pitchFamily="18" charset="0"/>
              </a:rPr>
              <a:t>rezago educativo, acceso a los servicios de salud, acceso a la seguridad social, calidad y espacios de la vivienda, servicios básicos en la vivienda. </a:t>
            </a:r>
            <a:r>
              <a:rPr lang="es-MX" dirty="0" smtClean="0">
                <a:latin typeface="Baskerville Old Face" pitchFamily="18" charset="0"/>
              </a:rPr>
              <a:t>En esta ciudad también existe rezago educativo en algunas familias, esto según el porcentaje entre los años 2010 y 2015, de acuerdo a la siguiente tabla del Instituto de Información, Estadística y Geografía de Jalisco, en torno al municipio de Puerto Vallarta, ya que si bien es cierto estas cifran corresponden a los años anteriores al actual, se toma como referencia ya que los datos aún no están actualizados a la fecha actual.</a:t>
            </a:r>
            <a:endParaRPr lang="es-ES" dirty="0" smtClean="0">
              <a:latin typeface="Baskerville Old Face" pitchFamily="18" charset="0"/>
            </a:endParaRPr>
          </a:p>
          <a:p>
            <a:pPr>
              <a:buNone/>
            </a:pPr>
            <a:endParaRPr lang="es-ES" dirty="0"/>
          </a:p>
        </p:txBody>
      </p:sp>
      <p:graphicFrame>
        <p:nvGraphicFramePr>
          <p:cNvPr id="4" name="3 Tabla"/>
          <p:cNvGraphicFramePr>
            <a:graphicFrameLocks noGrp="1"/>
          </p:cNvGraphicFramePr>
          <p:nvPr/>
        </p:nvGraphicFramePr>
        <p:xfrm>
          <a:off x="755576" y="4725144"/>
          <a:ext cx="7632848" cy="1512170"/>
        </p:xfrm>
        <a:graphic>
          <a:graphicData uri="http://schemas.openxmlformats.org/drawingml/2006/table">
            <a:tbl>
              <a:tblPr/>
              <a:tblGrid>
                <a:gridCol w="7632848"/>
              </a:tblGrid>
              <a:tr h="486488">
                <a:tc>
                  <a:txBody>
                    <a:bodyPr/>
                    <a:lstStyle/>
                    <a:p>
                      <a:pPr algn="ctr"/>
                      <a:r>
                        <a:rPr kumimoji="0" lang="es-MX" sz="1800" b="0" kern="1200" dirty="0" smtClean="0">
                          <a:solidFill>
                            <a:schemeClr val="tx1"/>
                          </a:solidFill>
                          <a:latin typeface="+mn-lt"/>
                          <a:ea typeface="+mn-ea"/>
                          <a:cs typeface="+mn-cs"/>
                        </a:rPr>
                        <a:t> ACCESO A SERVICIOS EDUCATIVOS</a:t>
                      </a:r>
                      <a:endParaRPr lang="es-ES" b="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41894">
                <a:tc>
                  <a:txBody>
                    <a:bodyPr/>
                    <a:lstStyle/>
                    <a:p>
                      <a:pPr algn="ctr">
                        <a:lnSpc>
                          <a:spcPct val="115000"/>
                        </a:lnSpc>
                        <a:spcAft>
                          <a:spcPts val="0"/>
                        </a:spcAft>
                      </a:pPr>
                      <a:r>
                        <a:rPr lang="es-MX" sz="1100" b="1" dirty="0" smtClean="0">
                          <a:latin typeface="Cambria"/>
                          <a:ea typeface="Times New Roman"/>
                          <a:cs typeface="Times New Roman"/>
                        </a:rPr>
                        <a:t> PORCENTAJE           </a:t>
                      </a:r>
                      <a:r>
                        <a:rPr lang="es-MX" sz="1100" b="1" dirty="0">
                          <a:latin typeface="Cambria"/>
                          <a:ea typeface="Times New Roman"/>
                          <a:cs typeface="Times New Roman"/>
                        </a:rPr>
                        <a:t>PERSONAS            CARENCIAS PROMEDIO</a:t>
                      </a:r>
                      <a:endParaRPr lang="es-E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341894">
                <a:tc>
                  <a:txBody>
                    <a:bodyPr/>
                    <a:lstStyle/>
                    <a:p>
                      <a:pPr>
                        <a:lnSpc>
                          <a:spcPct val="115000"/>
                        </a:lnSpc>
                        <a:spcAft>
                          <a:spcPts val="0"/>
                        </a:spcAft>
                      </a:pPr>
                      <a:r>
                        <a:rPr lang="es-MX" sz="1100" b="1" dirty="0">
                          <a:latin typeface="Cambria"/>
                          <a:ea typeface="Times New Roman"/>
                          <a:cs typeface="Times New Roman"/>
                        </a:rPr>
                        <a:t>                             </a:t>
                      </a:r>
                      <a:r>
                        <a:rPr lang="es-MX" sz="1100" b="1" dirty="0" smtClean="0">
                          <a:latin typeface="Cambria"/>
                          <a:ea typeface="Times New Roman"/>
                          <a:cs typeface="Times New Roman"/>
                        </a:rPr>
                        <a:t>                                     2010-2015             2010-2015                      2010-2015</a:t>
                      </a:r>
                      <a:endParaRPr lang="es-E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341894">
                <a:tc>
                  <a:txBody>
                    <a:bodyPr/>
                    <a:lstStyle/>
                    <a:p>
                      <a:pPr>
                        <a:lnSpc>
                          <a:spcPct val="115000"/>
                        </a:lnSpc>
                        <a:spcAft>
                          <a:spcPts val="0"/>
                        </a:spcAft>
                      </a:pPr>
                      <a:r>
                        <a:rPr lang="es-MX" sz="1100" b="1" dirty="0">
                          <a:latin typeface="Cambria"/>
                          <a:ea typeface="Times New Roman"/>
                          <a:cs typeface="Times New Roman"/>
                        </a:rPr>
                        <a:t>                              </a:t>
                      </a:r>
                      <a:r>
                        <a:rPr lang="es-MX" sz="1100" b="1" dirty="0" smtClean="0">
                          <a:latin typeface="Cambria"/>
                          <a:ea typeface="Times New Roman"/>
                          <a:cs typeface="Times New Roman"/>
                        </a:rPr>
                        <a:t>                                    16.0 </a:t>
                      </a:r>
                      <a:r>
                        <a:rPr lang="es-MX" sz="1100" b="1" dirty="0">
                          <a:latin typeface="Cambria"/>
                          <a:ea typeface="Times New Roman"/>
                          <a:cs typeface="Times New Roman"/>
                        </a:rPr>
                        <a:t>- 14.3        </a:t>
                      </a:r>
                      <a:r>
                        <a:rPr lang="es-MX" sz="1100" b="1" dirty="0" smtClean="0">
                          <a:latin typeface="Cambria"/>
                          <a:ea typeface="Times New Roman"/>
                          <a:cs typeface="Times New Roman"/>
                        </a:rPr>
                        <a:t> 43.173—43.443     </a:t>
                      </a:r>
                      <a:r>
                        <a:rPr lang="es-MX" sz="1100" b="1" baseline="0" dirty="0" smtClean="0">
                          <a:latin typeface="Cambria"/>
                          <a:ea typeface="Times New Roman"/>
                          <a:cs typeface="Times New Roman"/>
                        </a:rPr>
                        <a:t>  </a:t>
                      </a:r>
                      <a:r>
                        <a:rPr lang="es-MX" sz="1100" b="1" dirty="0" smtClean="0">
                          <a:latin typeface="Cambria"/>
                          <a:ea typeface="Times New Roman"/>
                          <a:cs typeface="Times New Roman"/>
                        </a:rPr>
                        <a:t>      </a:t>
                      </a:r>
                      <a:r>
                        <a:rPr lang="es-MX" sz="1100" b="1" baseline="0" dirty="0" smtClean="0">
                          <a:latin typeface="Cambria"/>
                          <a:ea typeface="Times New Roman"/>
                          <a:cs typeface="Times New Roman"/>
                        </a:rPr>
                        <a:t> </a:t>
                      </a:r>
                      <a:r>
                        <a:rPr lang="es-MX" sz="1100" b="1" dirty="0" smtClean="0">
                          <a:latin typeface="Cambria"/>
                          <a:ea typeface="Times New Roman"/>
                          <a:cs typeface="Times New Roman"/>
                        </a:rPr>
                        <a:t>     2.6—2.3</a:t>
                      </a:r>
                      <a:endParaRPr lang="es-E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1+#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Tree>
    <p:extLst>
      <p:ext uri="{BB962C8B-B14F-4D97-AF65-F5344CB8AC3E}">
        <p14:creationId xmlns:p14="http://schemas.microsoft.com/office/powerpoint/2010/main" val="162519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89248"/>
            <a:ext cx="8229600" cy="4572000"/>
          </a:xfrm>
        </p:spPr>
        <p:txBody>
          <a:bodyPr>
            <a:normAutofit fontScale="92500" lnSpcReduction="10000"/>
          </a:bodyPr>
          <a:lstStyle/>
          <a:p>
            <a:pPr algn="just">
              <a:buNone/>
            </a:pPr>
            <a:r>
              <a:rPr lang="es-MX" dirty="0" smtClean="0">
                <a:latin typeface="Baskerville Old Face" pitchFamily="18" charset="0"/>
              </a:rPr>
              <a:t>    Esta transición de la labor edilicia 2015 – 2018 / 2018 – 2021, ha sido identificada como una de las variables más influyentes para el logro de las zancadas cualitativa y cuantitativa en el rubro a que nos referimos y para el que a partir del pasado 1 de diciembre de 2018, el nuevo gobierno federal que encabeza el Licenciado Andrés Manuel López Obrador contempla y formaliza un presupuesto de 300 mil 140.2 millones de pesos para 2019; en comparación, en 2018 se obtuvieron 291 mil 813.8 millones de pesos.</a:t>
            </a:r>
            <a:endParaRPr lang="es-ES" dirty="0" smtClean="0">
              <a:latin typeface="Baskerville Old Face" pitchFamily="18"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89248"/>
            <a:ext cx="8229600" cy="4572000"/>
          </a:xfrm>
        </p:spPr>
        <p:txBody>
          <a:bodyPr anchor="ctr">
            <a:normAutofit/>
          </a:bodyPr>
          <a:lstStyle/>
          <a:p>
            <a:pPr algn="just">
              <a:buNone/>
            </a:pPr>
            <a:r>
              <a:rPr lang="es-MX" dirty="0" smtClean="0">
                <a:latin typeface="Baskerville Old Face" pitchFamily="18" charset="0"/>
              </a:rPr>
              <a:t>    Este </a:t>
            </a:r>
            <a:r>
              <a:rPr lang="es-MX" dirty="0" smtClean="0">
                <a:latin typeface="Baskerville Old Face" pitchFamily="18" charset="0"/>
              </a:rPr>
              <a:t>Plan de Trabajo </a:t>
            </a:r>
            <a:r>
              <a:rPr lang="es-MX" dirty="0" smtClean="0">
                <a:latin typeface="Baskerville Old Face" pitchFamily="18" charset="0"/>
              </a:rPr>
              <a:t>pretende guiar y dar continuidad a los objetivos planteados, donde parte de las tareas al interior de la Comisión Permanente Municipal de Educación, Ciencia y Tecnología,  será dotar a la sociedad en su conjunto de instrumentos que fortalezcan el sistema educativo vigente en la medida de nuestra competencia, avanzando con decisión hacia cambios progresivos, pero definitorios.</a:t>
            </a:r>
            <a:endParaRPr lang="es-ES" dirty="0" smtClean="0">
              <a:latin typeface="Baskerville Old Face" pitchFamily="18"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02-3-Productiva.JPG"/>
          <p:cNvPicPr>
            <a:picLocks noGrp="1" noChangeAspect="1"/>
          </p:cNvPicPr>
          <p:nvPr>
            <p:ph idx="1"/>
          </p:nvPr>
        </p:nvPicPr>
        <p:blipFill>
          <a:blip r:embed="rId2" cstate="print"/>
          <a:stretch>
            <a:fillRect/>
          </a:stretch>
        </p:blipFill>
        <p:spPr>
          <a:xfrm>
            <a:off x="4932040" y="3789040"/>
            <a:ext cx="4211960" cy="3096344"/>
          </a:xfrm>
        </p:spPr>
      </p:pic>
      <p:pic>
        <p:nvPicPr>
          <p:cNvPr id="5" name="4 Imagen" descr="02-1-Productiva.JPG"/>
          <p:cNvPicPr>
            <a:picLocks noChangeAspect="1"/>
          </p:cNvPicPr>
          <p:nvPr/>
        </p:nvPicPr>
        <p:blipFill>
          <a:blip r:embed="rId3" cstate="print"/>
          <a:stretch>
            <a:fillRect/>
          </a:stretch>
        </p:blipFill>
        <p:spPr>
          <a:xfrm>
            <a:off x="0" y="0"/>
            <a:ext cx="4932040" cy="3774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399032"/>
          </a:xfrm>
        </p:spPr>
        <p:txBody>
          <a:bodyPr/>
          <a:lstStyle/>
          <a:p>
            <a:pPr algn="ctr"/>
            <a:r>
              <a:rPr lang="es-MX" dirty="0" smtClean="0">
                <a:solidFill>
                  <a:srgbClr val="A91B1B"/>
                </a:solidFill>
              </a:rPr>
              <a:t>2. MARCO JURÍDICO</a:t>
            </a:r>
            <a:endParaRPr lang="es-ES" dirty="0">
              <a:solidFill>
                <a:srgbClr val="A91B1B"/>
              </a:solidFill>
            </a:endParaRPr>
          </a:p>
        </p:txBody>
      </p:sp>
      <p:sp>
        <p:nvSpPr>
          <p:cNvPr id="3" name="2 Marcador de contenido"/>
          <p:cNvSpPr>
            <a:spLocks noGrp="1"/>
          </p:cNvSpPr>
          <p:nvPr>
            <p:ph idx="1"/>
          </p:nvPr>
        </p:nvSpPr>
        <p:spPr>
          <a:xfrm>
            <a:off x="395536" y="1412776"/>
            <a:ext cx="8229600" cy="4572000"/>
          </a:xfrm>
        </p:spPr>
        <p:txBody>
          <a:bodyPr>
            <a:normAutofit fontScale="92500"/>
          </a:bodyPr>
          <a:lstStyle/>
          <a:p>
            <a:pPr algn="just">
              <a:buNone/>
            </a:pPr>
            <a:r>
              <a:rPr lang="es-MX" dirty="0" smtClean="0"/>
              <a:t>   </a:t>
            </a:r>
            <a:r>
              <a:rPr lang="es-MX" dirty="0" smtClean="0">
                <a:latin typeface="Baskerville Old Face" pitchFamily="18" charset="0"/>
              </a:rPr>
              <a:t>“REGLAMENTO ORGÁNICO DEL GOBIERNO Y LA ADMINISTRACIÓN PUBLICA </a:t>
            </a:r>
            <a:br>
              <a:rPr lang="es-MX" dirty="0" smtClean="0">
                <a:latin typeface="Baskerville Old Face" pitchFamily="18" charset="0"/>
              </a:rPr>
            </a:br>
            <a:r>
              <a:rPr lang="es-MX" dirty="0" smtClean="0">
                <a:latin typeface="Baskerville Old Face" pitchFamily="18" charset="0"/>
              </a:rPr>
              <a:t>DE PUERTO VALLARTA JALISCO”</a:t>
            </a:r>
            <a:endParaRPr lang="es-ES" dirty="0" smtClean="0">
              <a:latin typeface="Baskerville Old Face" pitchFamily="18" charset="0"/>
            </a:endParaRPr>
          </a:p>
          <a:p>
            <a:pPr algn="just"/>
            <a:r>
              <a:rPr lang="es-MX" b="1" dirty="0" smtClean="0">
                <a:latin typeface="Baskerville Old Face" pitchFamily="18" charset="0"/>
              </a:rPr>
              <a:t>Artículo 97. Los Regidores ejercerán las facultades y obligaciones que les confiere la Ley del</a:t>
            </a:r>
            <a:r>
              <a:rPr lang="es-ES" dirty="0" smtClean="0">
                <a:latin typeface="Baskerville Old Face" pitchFamily="18" charset="0"/>
              </a:rPr>
              <a:t> </a:t>
            </a:r>
            <a:r>
              <a:rPr lang="es-MX" b="1" dirty="0" smtClean="0">
                <a:latin typeface="Baskerville Old Face" pitchFamily="18" charset="0"/>
              </a:rPr>
              <a:t>Gobierno y la Administración Pública Municipal del Estado de Jalisco.</a:t>
            </a:r>
            <a:r>
              <a:rPr lang="es-MX" dirty="0" smtClean="0">
                <a:latin typeface="Baskerville Old Face" pitchFamily="18" charset="0"/>
              </a:rPr>
              <a:t> Para un mejor ejercicio de sus atribuciones, Recibirán la asesoría legal, establecidas en el artículo 111 fracciones I del presente ordenamiento.</a:t>
            </a:r>
            <a:endParaRPr lang="es-ES" dirty="0" smtClean="0">
              <a:latin typeface="Baskerville Old Face" pitchFamily="18" charset="0"/>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Personalizado 2">
      <a:dk1>
        <a:sysClr val="windowText" lastClr="000000"/>
      </a:dk1>
      <a:lt1>
        <a:sysClr val="window" lastClr="FFFFFF"/>
      </a:lt1>
      <a:dk2>
        <a:srgbClr val="666666"/>
      </a:dk2>
      <a:lt2>
        <a:srgbClr val="D2D2D2"/>
      </a:lt2>
      <a:accent1>
        <a:srgbClr val="961A1A"/>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287</TotalTime>
  <Words>1779</Words>
  <Application>Microsoft Office PowerPoint</Application>
  <PresentationFormat>Presentación en pantalla (4:3)</PresentationFormat>
  <Paragraphs>105</Paragraphs>
  <Slides>35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Baskerville Old Face</vt:lpstr>
      <vt:lpstr>Calibri</vt:lpstr>
      <vt:lpstr>Cambria</vt:lpstr>
      <vt:lpstr>Edwardian Script ITC</vt:lpstr>
      <vt:lpstr>Franklin Gothic Book</vt:lpstr>
      <vt:lpstr>Times New Roman</vt:lpstr>
      <vt:lpstr>Verdana</vt:lpstr>
      <vt:lpstr>Wingdings 2</vt:lpstr>
      <vt:lpstr>Brío</vt:lpstr>
      <vt:lpstr>PLAN DE TRABAJO   Comisión Permanente Municipal  de Educación, Innovación,  Ciencia y Tecnología   REGIDORA Q.F.B.  MARÍA LAUREL CARRILLO VENTURA   </vt:lpstr>
      <vt:lpstr>Presentación de PowerPoint</vt:lpstr>
      <vt:lpstr>1. PRESENTACIÓN </vt:lpstr>
      <vt:lpstr>Presentación de PowerPoint</vt:lpstr>
      <vt:lpstr>Presentación de PowerPoint</vt:lpstr>
      <vt:lpstr>Presentación de PowerPoint</vt:lpstr>
      <vt:lpstr>Presentación de PowerPoint</vt:lpstr>
      <vt:lpstr>Presentación de PowerPoint</vt:lpstr>
      <vt:lpstr>2. MARCO JURÍDICO</vt:lpstr>
      <vt:lpstr>Presentación de PowerPoint</vt:lpstr>
      <vt:lpstr>Presentación de PowerPoint</vt:lpstr>
      <vt:lpstr>3. PLAN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LINEAMIENTOS INTERNOS</vt:lpstr>
      <vt:lpstr>Presentación de PowerPoint</vt:lpstr>
      <vt:lpstr>Presentación de PowerPoint</vt:lpstr>
      <vt:lpstr>5. CALENDARIO DE SESIONES</vt:lpstr>
      <vt:lpstr>TRIENIO DEL EJERCICIO CONSTITUCIONAL  </vt:lpstr>
      <vt:lpstr>Presentación de PowerPoint</vt:lpstr>
      <vt:lpstr>6. TEMAS PENDIENTES  (de otras Administraciones)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TRABAJO  REGIDORA Q.F.B.  MARÍA LAUREL CARRILLO VENTURA  Comisión Permanente Municipal  de Educación, Innovación,  Ciencia y Tecnología</dc:title>
  <dc:creator>Windows User</dc:creator>
  <cp:lastModifiedBy>TESORERO 2013-2015 CONAQUIC</cp:lastModifiedBy>
  <cp:revision>27</cp:revision>
  <dcterms:created xsi:type="dcterms:W3CDTF">2019-01-15T19:05:06Z</dcterms:created>
  <dcterms:modified xsi:type="dcterms:W3CDTF">2019-01-16T18:08:40Z</dcterms:modified>
</cp:coreProperties>
</file>