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3"/>
  </p:notesMasterIdLst>
  <p:sldIdLst>
    <p:sldId id="278" r:id="rId2"/>
    <p:sldId id="279" r:id="rId3"/>
    <p:sldId id="282" r:id="rId4"/>
    <p:sldId id="286" r:id="rId5"/>
    <p:sldId id="287" r:id="rId6"/>
    <p:sldId id="289" r:id="rId7"/>
    <p:sldId id="290" r:id="rId8"/>
    <p:sldId id="293" r:id="rId9"/>
    <p:sldId id="291" r:id="rId10"/>
    <p:sldId id="292" r:id="rId11"/>
    <p:sldId id="294" r:id="rId12"/>
    <p:sldId id="258" r:id="rId13"/>
    <p:sldId id="296" r:id="rId14"/>
    <p:sldId id="295" r:id="rId15"/>
    <p:sldId id="297" r:id="rId16"/>
    <p:sldId id="264" r:id="rId17"/>
    <p:sldId id="298" r:id="rId18"/>
    <p:sldId id="267" r:id="rId19"/>
    <p:sldId id="266" r:id="rId20"/>
    <p:sldId id="300" r:id="rId21"/>
    <p:sldId id="299" r:id="rId22"/>
    <p:sldId id="273" r:id="rId23"/>
    <p:sldId id="274" r:id="rId24"/>
    <p:sldId id="301" r:id="rId25"/>
    <p:sldId id="302" r:id="rId26"/>
    <p:sldId id="276" r:id="rId27"/>
    <p:sldId id="277" r:id="rId28"/>
    <p:sldId id="303" r:id="rId29"/>
    <p:sldId id="283" r:id="rId30"/>
    <p:sldId id="284" r:id="rId31"/>
    <p:sldId id="285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20" r:id="rId46"/>
    <p:sldId id="317" r:id="rId47"/>
    <p:sldId id="318" r:id="rId48"/>
    <p:sldId id="319" r:id="rId49"/>
    <p:sldId id="321" r:id="rId50"/>
    <p:sldId id="322" r:id="rId51"/>
    <p:sldId id="323" r:id="rId5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72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>
                <a:solidFill>
                  <a:schemeClr val="accent2"/>
                </a:solidFill>
              </a:rPr>
              <a:t>MEXICO RELACION PESCA/CULTIVO Tns 2014</a:t>
            </a:r>
            <a:r>
              <a:rPr lang="en-US" baseline="0">
                <a:solidFill>
                  <a:schemeClr val="bg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565"/>
          <c:y val="3.72670807453416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66010498687664"/>
          <c:y val="0.16686783717252734"/>
          <c:w val="0.46111111111111114"/>
          <c:h val="0.68737060041407871"/>
        </c:manualLayout>
      </c:layout>
      <c:pieChart>
        <c:varyColors val="1"/>
        <c:ser>
          <c:idx val="0"/>
          <c:order val="0"/>
          <c:tx>
            <c:v>PESCA</c:v>
          </c:tx>
          <c:dLbls>
            <c:dLbl>
              <c:idx val="0"/>
              <c:layout>
                <c:manualLayout>
                  <c:x val="-0.15738210848643919"/>
                  <c:y val="-0.19650934937480641"/>
                </c:manualLayout>
              </c:layout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 b="1" i="0" baseline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1,519,893</a:t>
                    </a:r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Hoja1!$C$24:$D$24</c:f>
              <c:strCache>
                <c:ptCount val="2"/>
                <c:pt idx="0">
                  <c:v>PESCA </c:v>
                </c:pt>
                <c:pt idx="1">
                  <c:v>CULTIVO </c:v>
                </c:pt>
              </c:strCache>
            </c:strRef>
          </c:cat>
          <c:val>
            <c:numRef>
              <c:f>Hoja1!$C$25:$D$25</c:f>
              <c:numCache>
                <c:formatCode>#,##0</c:formatCode>
                <c:ptCount val="2"/>
                <c:pt idx="0">
                  <c:v>1519893</c:v>
                </c:pt>
                <c:pt idx="1">
                  <c:v>194224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s-MX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599300087489063"/>
          <c:y val="2.777777777777777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CHILE RELACION PESCA/CULTIVO Tns 2014</c:v>
          </c:tx>
          <c:dLbls>
            <c:txPr>
              <a:bodyPr/>
              <a:lstStyle/>
              <a:p>
                <a:pPr>
                  <a:defRPr b="1" i="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Hoja1!$C$42:$D$42</c:f>
              <c:strCache>
                <c:ptCount val="2"/>
                <c:pt idx="0">
                  <c:v>PESCA </c:v>
                </c:pt>
                <c:pt idx="1">
                  <c:v>CULTIVO </c:v>
                </c:pt>
              </c:strCache>
            </c:strRef>
          </c:cat>
          <c:val>
            <c:numRef>
              <c:f>Hoja1!$C$43:$D$43</c:f>
              <c:numCache>
                <c:formatCode>#,##0</c:formatCode>
                <c:ptCount val="2"/>
                <c:pt idx="0">
                  <c:v>2175486</c:v>
                </c:pt>
                <c:pt idx="1">
                  <c:v>1214523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400" baseline="0">
                <a:solidFill>
                  <a:srgbClr val="C00000"/>
                </a:solidFill>
              </a:rPr>
              <a:t>MUNDIAL RELACION PESCA/CULTIVO Tns 2014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766010498687664"/>
          <c:y val="0.2638888888888889"/>
          <c:w val="0.41388888888888886"/>
          <c:h val="0.68981481481481477"/>
        </c:manualLayout>
      </c:layout>
      <c:pieChart>
        <c:varyColors val="1"/>
        <c:ser>
          <c:idx val="0"/>
          <c:order val="0"/>
          <c:tx>
            <c:v>MUNDIAL</c:v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93,445.234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73,783.725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Hoja1!$C$15:$D$15</c:f>
              <c:strCache>
                <c:ptCount val="2"/>
                <c:pt idx="0">
                  <c:v>PESCA </c:v>
                </c:pt>
                <c:pt idx="1">
                  <c:v>CULTIVO </c:v>
                </c:pt>
              </c:strCache>
            </c:strRef>
          </c:cat>
          <c:val>
            <c:numRef>
              <c:f>Hoja1!$C$16:$D$16</c:f>
              <c:numCache>
                <c:formatCode>General</c:formatCode>
                <c:ptCount val="2"/>
                <c:pt idx="0">
                  <c:v>93445234</c:v>
                </c:pt>
                <c:pt idx="1">
                  <c:v>73783725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600" baseline="0"/>
              <a:t>CULTIVO ACUICOLA  MEXICO EN RELACION AL CULTIVO MUNDIAL 0.263</a:t>
            </a:r>
            <a:r>
              <a:rPr lang="es-MX"/>
              <a:t>%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v>CULTIVOM MEXICO EN RELACION AL CULTIVO MUNDIAL</c:v>
          </c:tx>
          <c:dLbls>
            <c:numFmt formatCode="#,##0" sourceLinked="0"/>
            <c:txPr>
              <a:bodyPr/>
              <a:lstStyle/>
              <a:p>
                <a:pPr>
                  <a:defRPr b="1" i="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Hoja1!$F$59:$G$59</c:f>
              <c:strCache>
                <c:ptCount val="2"/>
                <c:pt idx="0">
                  <c:v>CULTIVO MÉXICO</c:v>
                </c:pt>
                <c:pt idx="1">
                  <c:v>CULTIVO MUNDIAL</c:v>
                </c:pt>
              </c:strCache>
            </c:strRef>
          </c:cat>
          <c:val>
            <c:numRef>
              <c:f>Hoja1!$F$60:$G$60</c:f>
              <c:numCache>
                <c:formatCode>General</c:formatCode>
                <c:ptCount val="2"/>
                <c:pt idx="0" formatCode="#,##0">
                  <c:v>194224</c:v>
                </c:pt>
                <c:pt idx="1">
                  <c:v>73783725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600" baseline="0"/>
              <a:t>CULTIVO ACUICOLA CHILE EN RELACION AL CULTIVO MUNDIAL </a:t>
            </a:r>
            <a:r>
              <a:rPr lang="es-MX"/>
              <a:t>2014 1.64%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v>CULTIVO CHLIE EN RELACION AL CULTIVO MUNDIAL 2014</c:v>
          </c:tx>
          <c:dLbls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Hoja1!$F$63:$G$63</c:f>
              <c:strCache>
                <c:ptCount val="2"/>
                <c:pt idx="0">
                  <c:v>CULTIVO CHILE</c:v>
                </c:pt>
                <c:pt idx="1">
                  <c:v>CULTIVO MUNDIAL</c:v>
                </c:pt>
              </c:strCache>
            </c:strRef>
          </c:cat>
          <c:val>
            <c:numRef>
              <c:f>Hoja1!$F$64:$G$64</c:f>
              <c:numCache>
                <c:formatCode>#,##0</c:formatCode>
                <c:ptCount val="2"/>
                <c:pt idx="0">
                  <c:v>1214523</c:v>
                </c:pt>
                <c:pt idx="1">
                  <c:v>73783725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600" baseline="0"/>
              <a:t>CULTIVO ACUICOLA CHINA EN RELACIÓN CULTIVO MUNDIAL 2014 61.62%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v>CULTIVO CHINA EN RELACIÓN CULTIVO MUNDIAL 2014 </c:v>
          </c:tx>
          <c:dLbls>
            <c:txPr>
              <a:bodyPr/>
              <a:lstStyle/>
              <a:p>
                <a:pPr>
                  <a:defRPr baseline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Hoja1!$F$76:$G$76</c:f>
              <c:strCache>
                <c:ptCount val="2"/>
                <c:pt idx="0">
                  <c:v>CULTIVO CHINA</c:v>
                </c:pt>
                <c:pt idx="1">
                  <c:v>CULTIVO MUNDIAL</c:v>
                </c:pt>
              </c:strCache>
            </c:strRef>
          </c:cat>
          <c:val>
            <c:numRef>
              <c:f>Hoja1!$F$77:$G$77</c:f>
              <c:numCache>
                <c:formatCode>#,##0</c:formatCode>
                <c:ptCount val="2"/>
                <c:pt idx="0">
                  <c:v>45468960</c:v>
                </c:pt>
                <c:pt idx="1">
                  <c:v>73783725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0.09524</cdr:y>
    </cdr:from>
    <cdr:to>
      <cdr:x>0.8046</cdr:x>
      <cdr:y>0.1746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32048"/>
          <a:ext cx="5040560" cy="3600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0.20635</cdr:y>
    </cdr:from>
    <cdr:to>
      <cdr:x>0.8046</cdr:x>
      <cdr:y>0.26984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936104"/>
          <a:ext cx="5040560" cy="28803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1E3F-1530-4EB2-B890-C3CD5AB0DE14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E1CD-971F-4802-B193-1BECE9017E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97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AE5E-0316-451B-85E5-A1F1181D3CF2}" type="datetime1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89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0DE4-21C7-4C03-B845-FDD530ACF2AD}" type="datetime1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0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C710-A5E2-4018-9C1A-C1393476E313}" type="datetime1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7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8596-5FD0-4352-B902-46BD56A9C59D}" type="datetime1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8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A4AF-7CB9-4C69-B615-49386E46F27F}" type="datetime1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9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A604-3DC7-4F04-9D46-8B2F87496213}" type="datetime1">
              <a:rPr lang="es-MX" smtClean="0"/>
              <a:t>29/11/2018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78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8B93-93B9-47AC-B168-75434E5AB3DA}" type="datetime1">
              <a:rPr lang="es-MX" smtClean="0"/>
              <a:t>29/11/2018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83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651D-B6FC-4C1F-91B0-A82F981436A9}" type="datetime1">
              <a:rPr lang="es-MX" smtClean="0"/>
              <a:t>29/11/2018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03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D60-BC3C-466E-98E4-3FCBA598F1A0}" type="datetime1">
              <a:rPr lang="es-MX" smtClean="0"/>
              <a:t>29/11/2018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3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F2C5-438F-4780-AFA3-2A68287B8D64}" type="datetime1">
              <a:rPr lang="es-MX" smtClean="0"/>
              <a:t>29/11/2018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7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00F-D432-4762-88D9-24A456B4A081}" type="datetime1">
              <a:rPr lang="es-MX" smtClean="0"/>
              <a:t>29/11/2018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7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5E4F-E2FA-4D40-8816-1DBE6C0CE908}" type="datetime1">
              <a:rPr lang="es-MX" smtClean="0"/>
              <a:t>29/11/2018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177C-83F5-41F5-950C-51FB52ADB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7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En los Últimos 30 años el Sector primario ha padecido la falta de una real Política de Desarrollo económico,  en consecuencia:</a:t>
            </a:r>
          </a:p>
          <a:p>
            <a:pPr lvl="0"/>
            <a:r>
              <a:rPr lang="es-MX" dirty="0"/>
              <a:t>Se ha disminuido nuestra capacidad productiva</a:t>
            </a:r>
          </a:p>
          <a:p>
            <a:pPr lvl="0"/>
            <a:r>
              <a:rPr lang="es-MX" dirty="0"/>
              <a:t>Somos totalmente dependientes de las importaciones 60% del consumo</a:t>
            </a:r>
          </a:p>
          <a:p>
            <a:pPr lvl="0"/>
            <a:r>
              <a:rPr lang="es-MX" dirty="0"/>
              <a:t>Han fenecido miles de empresas </a:t>
            </a:r>
          </a:p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1294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lvl="0"/>
            <a:endParaRPr lang="es-MX" dirty="0" smtClean="0"/>
          </a:p>
          <a:p>
            <a:pPr lvl="0"/>
            <a:r>
              <a:rPr lang="es-MX" dirty="0" smtClean="0"/>
              <a:t>Subsidios directos a productor (Transparencia)</a:t>
            </a:r>
            <a:endParaRPr lang="es-MX" dirty="0"/>
          </a:p>
          <a:p>
            <a:pPr lvl="0"/>
            <a:r>
              <a:rPr lang="es-MX" dirty="0" smtClean="0"/>
              <a:t>Infraestructura, </a:t>
            </a:r>
            <a:r>
              <a:rPr lang="es-MX" dirty="0"/>
              <a:t>Maquinaria y </a:t>
            </a:r>
            <a:r>
              <a:rPr lang="es-MX" dirty="0" smtClean="0"/>
              <a:t>Equipo</a:t>
            </a:r>
            <a:endParaRPr lang="es-MX" dirty="0"/>
          </a:p>
          <a:p>
            <a:pPr lvl="0"/>
            <a:r>
              <a:rPr lang="es-MX" dirty="0"/>
              <a:t>Créditos Blandos</a:t>
            </a:r>
          </a:p>
          <a:p>
            <a:pPr lvl="0"/>
            <a:r>
              <a:rPr lang="es-MX" dirty="0"/>
              <a:t>Realización de Foros para promover nuevas tecnologías</a:t>
            </a:r>
          </a:p>
          <a:p>
            <a:pPr lvl="0"/>
            <a:r>
              <a:rPr lang="es-MX" dirty="0"/>
              <a:t>Realización de campañas informativas promoviendo la importancia del Sector</a:t>
            </a:r>
          </a:p>
          <a:p>
            <a:pPr marL="457200" lvl="1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4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MX" dirty="0"/>
          </a:p>
          <a:p>
            <a:pPr lvl="0"/>
            <a:r>
              <a:rPr lang="es-MX" dirty="0"/>
              <a:t>Promover la construcción de la Central de abastos </a:t>
            </a:r>
            <a:r>
              <a:rPr lang="es-MX" dirty="0" smtClean="0"/>
              <a:t> </a:t>
            </a:r>
            <a:r>
              <a:rPr lang="es-MX" dirty="0"/>
              <a:t>para disminuir el problema de </a:t>
            </a:r>
            <a:r>
              <a:rPr lang="es-MX" dirty="0" smtClean="0"/>
              <a:t>intermediarios.</a:t>
            </a:r>
          </a:p>
          <a:p>
            <a:pPr marL="0" lvl="0" indent="0">
              <a:buNone/>
            </a:pPr>
            <a:r>
              <a:rPr lang="es-MX" dirty="0" smtClean="0"/>
              <a:t> </a:t>
            </a:r>
            <a:endParaRPr lang="es-MX" dirty="0"/>
          </a:p>
          <a:p>
            <a:pPr lvl="0"/>
            <a:r>
              <a:rPr lang="es-MX" dirty="0"/>
              <a:t>Fomentar y Promover Proyectos alternativos Sustentables “amigables con el Medio ambiente” y totalmente </a:t>
            </a:r>
            <a:r>
              <a:rPr lang="es-MX" dirty="0" smtClean="0"/>
              <a:t>compatibles </a:t>
            </a:r>
            <a:r>
              <a:rPr lang="es-MX" dirty="0"/>
              <a:t>con el Turismo,  como son:</a:t>
            </a:r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1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3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/>
              <a:t>AGRICULTURA</a:t>
            </a:r>
            <a:endParaRPr lang="es-MX" dirty="0"/>
          </a:p>
          <a:p>
            <a:pPr lvl="0"/>
            <a:r>
              <a:rPr lang="es-MX" b="1" dirty="0"/>
              <a:t>Sistemas </a:t>
            </a:r>
            <a:r>
              <a:rPr lang="es-MX" b="1" dirty="0" smtClean="0"/>
              <a:t>Modernos de </a:t>
            </a:r>
            <a:r>
              <a:rPr lang="es-MX" b="1" dirty="0"/>
              <a:t>riego (el problema de agua</a:t>
            </a:r>
            <a:r>
              <a:rPr lang="es-MX" b="1" dirty="0" smtClean="0"/>
              <a:t>)</a:t>
            </a:r>
          </a:p>
          <a:p>
            <a:pPr marL="0" lvl="0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13</a:t>
            </a:fld>
            <a:endParaRPr lang="es-MX"/>
          </a:p>
        </p:txBody>
      </p:sp>
      <p:pic>
        <p:nvPicPr>
          <p:cNvPr id="5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8" y="2996952"/>
            <a:ext cx="3840000" cy="2553750"/>
          </a:xfrm>
          <a:prstGeom prst="rect">
            <a:avLst/>
          </a:prstGeom>
        </p:spPr>
      </p:pic>
      <p:pic>
        <p:nvPicPr>
          <p:cNvPr id="6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35349"/>
            <a:ext cx="4092912" cy="24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MX" dirty="0"/>
          </a:p>
          <a:p>
            <a:pPr lvl="0"/>
            <a:r>
              <a:rPr lang="es-MX" b="1" dirty="0"/>
              <a:t>Módulo de Maquinaria de apoyo al </a:t>
            </a:r>
            <a:r>
              <a:rPr lang="es-MX" b="1" dirty="0" smtClean="0"/>
              <a:t>Sector</a:t>
            </a:r>
          </a:p>
          <a:p>
            <a:pPr lvl="0"/>
            <a:r>
              <a:rPr lang="es-MX" dirty="0" smtClean="0"/>
              <a:t>Parte de Maquinaria que adquiera Municipio será destinada al sector.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14</a:t>
            </a:fld>
            <a:endParaRPr lang="es-MX"/>
          </a:p>
        </p:txBody>
      </p:sp>
      <p:pic>
        <p:nvPicPr>
          <p:cNvPr id="2050" name="Picture 2" descr="Resultado de imagen para maquinaria cam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33" y="3425410"/>
            <a:ext cx="28153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19" y="3088230"/>
            <a:ext cx="3587102" cy="254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2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Hidroponía</a:t>
            </a:r>
          </a:p>
          <a:p>
            <a:r>
              <a:rPr lang="es-MX" sz="2000" dirty="0" smtClean="0"/>
              <a:t>La palabra se deriva del Griego “Hydro” (agua) y “Ponos” (labor o trabajo).</a:t>
            </a:r>
          </a:p>
          <a:p>
            <a:r>
              <a:rPr lang="es-MX" sz="2000" dirty="0" smtClean="0"/>
              <a:t>Es un método utilizado para cultivar plantas usando disoluciones minerales en vez de suelo agrícola</a:t>
            </a:r>
          </a:p>
          <a:p>
            <a:r>
              <a:rPr lang="es-MX" sz="2000" dirty="0" smtClean="0"/>
              <a:t>Mejor aprovechamiento del agua. </a:t>
            </a:r>
          </a:p>
          <a:p>
            <a:r>
              <a:rPr lang="es-MX" sz="2000" dirty="0" smtClean="0"/>
              <a:t>Mayor aprovechamiento del terreno.</a:t>
            </a:r>
          </a:p>
          <a:p>
            <a:r>
              <a:rPr lang="es-MX" sz="2000" dirty="0" smtClean="0"/>
              <a:t>Cultivos orgánicos. </a:t>
            </a:r>
            <a:endParaRPr lang="es-MX" sz="20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15</a:t>
            </a:fld>
            <a:endParaRPr lang="es-MX"/>
          </a:p>
        </p:txBody>
      </p:sp>
      <p:pic>
        <p:nvPicPr>
          <p:cNvPr id="7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60334"/>
            <a:ext cx="4472849" cy="29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AGRICULTURA URBANA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 </a:t>
            </a:r>
            <a:r>
              <a:rPr lang="es-MX" b="1" dirty="0"/>
              <a:t>agricultura urbana</a:t>
            </a:r>
            <a:r>
              <a:rPr lang="es-MX" dirty="0"/>
              <a:t>, también conocida como periurbana (esto es cultivada en el entorno inmediato de las ciudades, a menudo en terrenos calificados o previstos para el crecimiento de la ciudad o la dotación de equipamientos o infraestructuras), es la práctica de la </a:t>
            </a:r>
            <a:r>
              <a:rPr lang="es-MX" b="1" dirty="0"/>
              <a:t>agricultura</a:t>
            </a:r>
            <a:r>
              <a:rPr lang="es-MX" dirty="0"/>
              <a:t> con cultivos dentro del área </a:t>
            </a:r>
            <a:r>
              <a:rPr lang="es-MX" b="1" dirty="0" smtClean="0"/>
              <a:t>urbana.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1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b="1" dirty="0" smtClean="0"/>
              <a:t>Agricultura Urbana</a:t>
            </a:r>
            <a:r>
              <a:rPr lang="es-MX" dirty="0" smtClean="0"/>
              <a:t>.</a:t>
            </a:r>
          </a:p>
          <a:p>
            <a:r>
              <a:rPr lang="es-MX" sz="2200" dirty="0" smtClean="0"/>
              <a:t>En PV es favorable el clima</a:t>
            </a:r>
          </a:p>
          <a:p>
            <a:r>
              <a:rPr lang="es-MX" sz="2200" dirty="0" smtClean="0"/>
              <a:t>Hay muchos terrenos inútiles públicos o privados</a:t>
            </a:r>
          </a:p>
          <a:p>
            <a:r>
              <a:rPr lang="es-MX" sz="2200" dirty="0" smtClean="0"/>
              <a:t>Coadyuva a mejorar el Medio ambiente</a:t>
            </a:r>
          </a:p>
          <a:p>
            <a:r>
              <a:rPr lang="es-MX" sz="2200" dirty="0" smtClean="0"/>
              <a:t>Fortalece la economía familiar.</a:t>
            </a:r>
          </a:p>
          <a:p>
            <a:r>
              <a:rPr lang="es-MX" sz="2200" dirty="0" smtClean="0"/>
              <a:t>Integración cultural y del tejido social.</a:t>
            </a:r>
          </a:p>
          <a:p>
            <a:r>
              <a:rPr lang="es-MX" sz="2200" dirty="0" smtClean="0"/>
              <a:t>Mejor cultivos y no basureros</a:t>
            </a:r>
          </a:p>
          <a:p>
            <a:r>
              <a:rPr lang="es-MX" sz="2200" dirty="0" smtClean="0"/>
              <a:t>La hidroponía también es factible en la zona urbana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pPr marL="0" lvl="0" indent="0">
              <a:buNone/>
            </a:pP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17</a:t>
            </a:fld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36231"/>
            <a:ext cx="3013698" cy="20730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9975"/>
            <a:ext cx="3170317" cy="19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552728" cy="4896544"/>
          </a:xfr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APICULTURA</a:t>
            </a:r>
            <a:br>
              <a:rPr lang="es-MX" dirty="0" smtClean="0"/>
            </a:br>
            <a:r>
              <a:rPr lang="es-MX" dirty="0" smtClean="0"/>
              <a:t>                                                                     </a:t>
            </a:r>
            <a:endParaRPr lang="es-MX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MX" sz="2000" dirty="0"/>
              <a:t>Técnica de criar abejas para aprovechar sus </a:t>
            </a:r>
            <a:r>
              <a:rPr lang="es-MX" sz="2000" dirty="0" smtClean="0"/>
              <a:t>productos</a:t>
            </a:r>
            <a:r>
              <a:rPr lang="es-MX" sz="2000" dirty="0"/>
              <a:t>, </a:t>
            </a:r>
            <a:r>
              <a:rPr lang="es-MX" sz="2000" dirty="0" smtClean="0"/>
              <a:t>como </a:t>
            </a:r>
            <a:r>
              <a:rPr lang="es-MX" sz="2000" dirty="0"/>
              <a:t>la miel, la cera o la jalea real</a:t>
            </a:r>
            <a:r>
              <a:rPr lang="es-MX" sz="2000" dirty="0" smtClean="0"/>
              <a:t>. </a:t>
            </a:r>
          </a:p>
          <a:p>
            <a:r>
              <a:rPr lang="es-MX" sz="2000" dirty="0" smtClean="0"/>
              <a:t>Las abejas están en peligro de extinción debido a los productos transgénicos que son inertes.</a:t>
            </a:r>
          </a:p>
          <a:p>
            <a:r>
              <a:rPr lang="es-MX" sz="2000" dirty="0" smtClean="0"/>
              <a:t>Si desaparecen las abejas se va la vida</a:t>
            </a:r>
          </a:p>
          <a:p>
            <a:r>
              <a:rPr lang="es-MX" sz="2000" dirty="0" smtClean="0"/>
              <a:t>Favorecen la Polinización y con ello incremento de la producción. A mas floración mas productos.</a:t>
            </a:r>
          </a:p>
          <a:p>
            <a:r>
              <a:rPr lang="es-MX" sz="2000" dirty="0" smtClean="0"/>
              <a:t>La miel, la jalea real  son  un gran alimento sin riesgo de obesidad</a:t>
            </a:r>
          </a:p>
          <a:p>
            <a:r>
              <a:rPr lang="es-MX" sz="2000" dirty="0" smtClean="0"/>
              <a:t>Se crean medicamentos.</a:t>
            </a:r>
          </a:p>
          <a:p>
            <a:r>
              <a:rPr lang="es-MX" sz="2400" dirty="0" smtClean="0"/>
              <a:t>PV es factible</a:t>
            </a:r>
          </a:p>
          <a:p>
            <a:pPr marL="0" indent="0">
              <a:buNone/>
            </a:pPr>
            <a:r>
              <a:rPr lang="es-MX" sz="2400" dirty="0" smtClean="0"/>
              <a:t>         </a:t>
            </a:r>
            <a:endParaRPr lang="es-MX" sz="2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19</a:t>
            </a:fld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543125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pPr lvl="0"/>
            <a:r>
              <a:rPr lang="es-MX" dirty="0"/>
              <a:t>Se ha propiciado la migración de campesinos a las diferentes ciudades del país y sobre todo a los EEUU en busca de un medio de </a:t>
            </a:r>
            <a:r>
              <a:rPr lang="es-MX" dirty="0" smtClean="0"/>
              <a:t>trabajo</a:t>
            </a:r>
          </a:p>
          <a:p>
            <a:pPr marL="0" lvl="0" indent="0">
              <a:buNone/>
            </a:pPr>
            <a:endParaRPr lang="es-MX" dirty="0"/>
          </a:p>
          <a:p>
            <a:r>
              <a:rPr lang="es-MX" dirty="0"/>
              <a:t>Se ha dado prioridad a empresas Transnacionales quienes han depredado y contaminado nuestras tierras, Ríos, Lagos y Mares.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2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PESCA</a:t>
            </a:r>
            <a:br>
              <a:rPr lang="es-MX" dirty="0" smtClean="0"/>
            </a:br>
            <a:r>
              <a:rPr lang="es-MX" dirty="0" smtClean="0"/>
              <a:t>                                                                     </a:t>
            </a:r>
            <a:endParaRPr lang="es-MX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lvl="0"/>
            <a:r>
              <a:rPr lang="es-MX" sz="2400" dirty="0" smtClean="0"/>
              <a:t>Garantizar </a:t>
            </a:r>
            <a:r>
              <a:rPr lang="es-MX" sz="2400" dirty="0"/>
              <a:t>certeza jurídica de la Lonja Pesquera “Los Peines” bajo control de Los </a:t>
            </a:r>
            <a:r>
              <a:rPr lang="es-MX" sz="2400" dirty="0" smtClean="0"/>
              <a:t>Pescadores</a:t>
            </a:r>
          </a:p>
          <a:p>
            <a:pPr lvl="0"/>
            <a:r>
              <a:rPr lang="es-MX" sz="2400" dirty="0" smtClean="0"/>
              <a:t>Terreno para Mantenimiento de embarcaciones</a:t>
            </a:r>
          </a:p>
          <a:p>
            <a:pPr lvl="0"/>
            <a:r>
              <a:rPr lang="es-MX" sz="2400" dirty="0" smtClean="0"/>
              <a:t>Rampa de botado</a:t>
            </a:r>
            <a:endParaRPr lang="es-MX" sz="2400" dirty="0"/>
          </a:p>
          <a:p>
            <a:pPr lvl="0"/>
            <a:r>
              <a:rPr lang="es-MX" sz="2400" dirty="0" smtClean="0"/>
              <a:t>Tecnologías sustentables. (Arrecifes Artificiales), Ecosistemas </a:t>
            </a:r>
          </a:p>
          <a:p>
            <a:pPr lvl="0"/>
            <a:r>
              <a:rPr lang="es-MX" sz="2400" dirty="0" smtClean="0"/>
              <a:t>Fomento al conocimiento de sector</a:t>
            </a:r>
          </a:p>
          <a:p>
            <a:pPr lvl="0"/>
            <a:r>
              <a:rPr lang="es-MX" sz="2400" dirty="0" smtClean="0"/>
              <a:t>Financiamiento.</a:t>
            </a:r>
          </a:p>
          <a:p>
            <a:pPr lvl="0"/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 </a:t>
            </a:r>
            <a:endParaRPr lang="es-MX" sz="2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20</a:t>
            </a:fld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526390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3 Marcador de contenido" descr="Resultado de imagen para arrecifes artificiales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4" y="4082799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4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Acuacultura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A</a:t>
            </a:r>
            <a:r>
              <a:rPr lang="es-MX" dirty="0" smtClean="0"/>
              <a:t>ctividades</a:t>
            </a:r>
            <a:r>
              <a:rPr lang="es-MX" dirty="0"/>
              <a:t>, técnicas y conocimiento de crianza de especies acuáticas vegetales y animales </a:t>
            </a:r>
            <a:r>
              <a:rPr lang="es-MX" dirty="0" smtClean="0"/>
              <a:t>tanto en </a:t>
            </a:r>
            <a:r>
              <a:rPr lang="es-MX" dirty="0"/>
              <a:t>zonas costeras como del interior  que implica intervención en el proceso de cría</a:t>
            </a:r>
            <a:r>
              <a:rPr lang="es-MX" dirty="0" smtClean="0"/>
              <a:t>.</a:t>
            </a:r>
          </a:p>
          <a:p>
            <a:r>
              <a:rPr lang="es-MX" dirty="0" smtClean="0"/>
              <a:t>Maricultura</a:t>
            </a:r>
          </a:p>
          <a:p>
            <a:r>
              <a:rPr lang="es-MX" dirty="0" smtClean="0"/>
              <a:t>Piscicultura 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Maricultura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una rama especializada de la acuacultura involucrada en el cultivo de organismos marinos para productos alimentarios en estructuras </a:t>
            </a:r>
            <a:r>
              <a:rPr lang="es-MX" dirty="0" smtClean="0"/>
              <a:t>instaladas en el mar.</a:t>
            </a:r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4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848872" cy="280831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7848872" cy="3102843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735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</a:t>
            </a:r>
            <a:r>
              <a:rPr lang="es-MX" dirty="0" smtClean="0"/>
              <a:t>iscicultura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piscicultura  consiste en cultivar peces en estanques u otras estructuras como jaulas y corrales, construidos especialmente para los diferentes  tipos de especies. Los cuerpos de agua  pueden ser naturales o </a:t>
            </a:r>
            <a:r>
              <a:rPr lang="es-ES_tradnl" dirty="0" smtClean="0"/>
              <a:t>artificiales.</a:t>
            </a:r>
          </a:p>
          <a:p>
            <a:r>
              <a:rPr lang="es-ES_tradnl" dirty="0" smtClean="0"/>
              <a:t>En PV es muy viable realizar esta actividad </a:t>
            </a:r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5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</a:t>
            </a:r>
            <a:r>
              <a:rPr lang="es-MX" dirty="0" smtClean="0"/>
              <a:t>iscicultura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25</a:t>
            </a:fld>
            <a:endParaRPr lang="es-MX"/>
          </a:p>
        </p:txBody>
      </p:sp>
      <p:pic>
        <p:nvPicPr>
          <p:cNvPr id="7170" name="Picture 2" descr="Resultado de imagen para pisci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2562"/>
            <a:ext cx="7716968" cy="514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Acuaponia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Las simbiosis perfecta entre el cultivo de plantas y la cría de peces.</a:t>
            </a:r>
          </a:p>
          <a:p>
            <a:r>
              <a:rPr lang="es-MX" dirty="0"/>
              <a:t>Los peces producen el compostaje o fertilizante de la tierra, una vez expulsado los desechos de lo que comen, donde son absorbidos por las plantas, al mismo tiempo, las raíces purifican el agua al retirar dichos </a:t>
            </a:r>
            <a:r>
              <a:rPr lang="es-MX" dirty="0" smtClean="0"/>
              <a:t>nutrientes.</a:t>
            </a:r>
          </a:p>
          <a:p>
            <a:r>
              <a:rPr lang="es-MX" dirty="0" smtClean="0"/>
              <a:t>Estos métodos sustentables son atractivo turístico. En tierra como en mar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4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309634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8280920" cy="3284984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0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Acuaponia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 smtClean="0"/>
              <a:t>Estos métodos sustentables son atractivo turístico. En tierra como en mar.</a:t>
            </a:r>
          </a:p>
          <a:p>
            <a:r>
              <a:rPr lang="es-MX" dirty="0" smtClean="0"/>
              <a:t>Es la tendencia Mundial a cultivar para incrementar producción y evitar el desgaste ocasionado con la pesca.</a:t>
            </a:r>
          </a:p>
          <a:p>
            <a:r>
              <a:rPr lang="es-MX" dirty="0" smtClean="0"/>
              <a:t>Son amigables con el medio ambiente</a:t>
            </a:r>
          </a:p>
          <a:p>
            <a:r>
              <a:rPr lang="es-MX" dirty="0" smtClean="0"/>
              <a:t>Fuente de alimentos Sanos.</a:t>
            </a:r>
          </a:p>
          <a:p>
            <a:r>
              <a:rPr lang="es-MX" dirty="0" smtClean="0"/>
              <a:t>Económicamente rentable. Les muestro datos reales que nos indican el camino.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8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627880"/>
              </p:ext>
            </p:extLst>
          </p:nvPr>
        </p:nvGraphicFramePr>
        <p:xfrm>
          <a:off x="107504" y="1052737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77603"/>
              </p:ext>
            </p:extLst>
          </p:nvPr>
        </p:nvGraphicFramePr>
        <p:xfrm>
          <a:off x="4427984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89919"/>
              </p:ext>
            </p:extLst>
          </p:nvPr>
        </p:nvGraphicFramePr>
        <p:xfrm>
          <a:off x="4716016" y="1772816"/>
          <a:ext cx="3619500" cy="556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9500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México 133 Millones Habitantes 11,122 km litorales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25513"/>
              </p:ext>
            </p:extLst>
          </p:nvPr>
        </p:nvGraphicFramePr>
        <p:xfrm>
          <a:off x="467544" y="4365105"/>
          <a:ext cx="3619500" cy="576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9500"/>
              </a:tblGrid>
              <a:tr h="576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 smtClean="0">
                          <a:effectLst/>
                        </a:rPr>
                        <a:t>Chile</a:t>
                      </a:r>
                      <a:r>
                        <a:rPr lang="es-MX" sz="1800" u="none" strike="noStrike" baseline="0" dirty="0" smtClean="0">
                          <a:effectLst/>
                        </a:rPr>
                        <a:t> 18</a:t>
                      </a:r>
                      <a:r>
                        <a:rPr lang="es-MX" sz="1800" u="none" strike="noStrike" dirty="0" smtClean="0">
                          <a:effectLst/>
                        </a:rPr>
                        <a:t> </a:t>
                      </a:r>
                      <a:r>
                        <a:rPr lang="es-MX" sz="1800" u="none" strike="noStrike" dirty="0">
                          <a:effectLst/>
                        </a:rPr>
                        <a:t>Millones </a:t>
                      </a:r>
                      <a:r>
                        <a:rPr lang="es-MX" sz="1800" u="none" strike="noStrike" dirty="0" smtClean="0">
                          <a:effectLst/>
                        </a:rPr>
                        <a:t>Habitantes</a:t>
                      </a:r>
                    </a:p>
                    <a:p>
                      <a:pPr algn="l" fontAlgn="b"/>
                      <a:r>
                        <a:rPr lang="es-MX" sz="1800" u="none" strike="noStrike" dirty="0" smtClean="0">
                          <a:effectLst/>
                        </a:rPr>
                        <a:t> 8,000</a:t>
                      </a:r>
                      <a:r>
                        <a:rPr lang="es-MX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800" u="none" strike="noStrike" dirty="0" smtClean="0">
                          <a:effectLst/>
                        </a:rPr>
                        <a:t>km </a:t>
                      </a:r>
                      <a:r>
                        <a:rPr lang="es-MX" sz="1800" u="none" strike="noStrike" dirty="0">
                          <a:effectLst/>
                        </a:rPr>
                        <a:t>litorales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67260"/>
              </p:ext>
            </p:extLst>
          </p:nvPr>
        </p:nvGraphicFramePr>
        <p:xfrm>
          <a:off x="971600" y="5373216"/>
          <a:ext cx="1739900" cy="99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947812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MX" sz="1300" u="none" strike="noStrike" dirty="0" smtClean="0">
                          <a:effectLst/>
                        </a:rPr>
                        <a:t>Chile pesca 655,593 más</a:t>
                      </a:r>
                      <a:r>
                        <a:rPr lang="es-MX" sz="1300" u="none" strike="noStrike" baseline="0" dirty="0" smtClean="0">
                          <a:effectLst/>
                        </a:rPr>
                        <a:t> que México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300" u="none" strike="noStrike" dirty="0" smtClean="0">
                          <a:effectLst/>
                        </a:rPr>
                        <a:t>Chile Cultiva</a:t>
                      </a:r>
                      <a:r>
                        <a:rPr lang="es-MX" sz="13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300" u="none" strike="noStrike" dirty="0" smtClean="0">
                          <a:effectLst/>
                        </a:rPr>
                        <a:t>1,020,299 más que México 6 veces</a:t>
                      </a:r>
                      <a:r>
                        <a:rPr lang="es-MX" sz="1300" u="none" strike="noStrike" baseline="0" dirty="0" smtClean="0">
                          <a:effectLst/>
                        </a:rPr>
                        <a:t> mayor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7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lvl="0"/>
            <a:r>
              <a:rPr lang="es-MX" dirty="0"/>
              <a:t>Gran parte de La población esta  desnutrida. Primer lugar Mundial  en Obesidad infantil y segundo lugar en Obesidad en adultos </a:t>
            </a:r>
          </a:p>
          <a:p>
            <a:r>
              <a:rPr lang="es-MX" dirty="0"/>
              <a:t>El consumo de pescado anual  per cápita en México apenas llega al 10 kilos comparado con Japón con 30 kilos donde no hay problema social de obesidad y el promedio Mundial que es de 18 </a:t>
            </a:r>
            <a:r>
              <a:rPr lang="es-MX" dirty="0" smtClean="0"/>
              <a:t>kg. Somos </a:t>
            </a:r>
            <a:r>
              <a:rPr lang="es-MX" dirty="0"/>
              <a:t>deficientes nutricionalmente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2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graphicFrame>
        <p:nvGraphicFramePr>
          <p:cNvPr id="9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098856"/>
              </p:ext>
            </p:extLst>
          </p:nvPr>
        </p:nvGraphicFramePr>
        <p:xfrm>
          <a:off x="1259632" y="836712"/>
          <a:ext cx="62646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59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graphicFrame>
        <p:nvGraphicFramePr>
          <p:cNvPr id="8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285292"/>
              </p:ext>
            </p:extLst>
          </p:nvPr>
        </p:nvGraphicFramePr>
        <p:xfrm>
          <a:off x="251520" y="1124744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225250"/>
              </p:ext>
            </p:extLst>
          </p:nvPr>
        </p:nvGraphicFramePr>
        <p:xfrm>
          <a:off x="4644008" y="1124744"/>
          <a:ext cx="43559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21"/>
              </p:ext>
            </p:extLst>
          </p:nvPr>
        </p:nvGraphicFramePr>
        <p:xfrm>
          <a:off x="2195736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4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 smtClean="0"/>
              <a:t>Realizar Censo:</a:t>
            </a:r>
          </a:p>
          <a:p>
            <a:pPr lvl="1"/>
            <a:r>
              <a:rPr lang="es-MX" dirty="0" smtClean="0"/>
              <a:t>Especies </a:t>
            </a:r>
          </a:p>
          <a:p>
            <a:pPr lvl="1"/>
            <a:r>
              <a:rPr lang="es-MX" dirty="0" smtClean="0"/>
              <a:t>Cantidad</a:t>
            </a:r>
          </a:p>
          <a:p>
            <a:pPr lvl="1"/>
            <a:r>
              <a:rPr lang="es-MX" dirty="0" smtClean="0"/>
              <a:t>Productores</a:t>
            </a:r>
          </a:p>
          <a:p>
            <a:pPr lvl="1"/>
            <a:r>
              <a:rPr lang="es-MX" dirty="0" smtClean="0"/>
              <a:t>Niveles de producción</a:t>
            </a:r>
          </a:p>
          <a:p>
            <a:pPr marL="457200" lvl="1" indent="0">
              <a:buNone/>
            </a:pPr>
            <a:endParaRPr lang="es-MX" dirty="0"/>
          </a:p>
          <a:p>
            <a:pPr marL="457200" lvl="1" indent="0">
              <a:buNone/>
            </a:pPr>
            <a:r>
              <a:rPr lang="es-MX" dirty="0" smtClean="0"/>
              <a:t>Concretar reunión con Ganaderos y Detectar necesidades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3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33</a:t>
            </a:fld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40768"/>
            <a:ext cx="838835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34</a:t>
            </a:fld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68760"/>
            <a:ext cx="83439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35</a:t>
            </a:fld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68760"/>
            <a:ext cx="79946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96" y="1916832"/>
            <a:ext cx="5298242" cy="21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9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36</a:t>
            </a:fld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40768"/>
            <a:ext cx="81788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5908027" cy="247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37</a:t>
            </a:fld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68760"/>
            <a:ext cx="80264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45737"/>
            <a:ext cx="5165328" cy="26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1900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38</a:t>
            </a:fld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268760"/>
            <a:ext cx="80073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58" y="1203477"/>
            <a:ext cx="6109717" cy="291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Ganadería Nacional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39</a:t>
            </a:fld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7"/>
            <a:ext cx="6480720" cy="514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1"/>
            <a:ext cx="2771800" cy="32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9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lvl="0"/>
            <a:r>
              <a:rPr lang="es-MX" dirty="0"/>
              <a:t>El 7.3% de la población infantil en México padece desnutrición </a:t>
            </a:r>
            <a:r>
              <a:rPr lang="es-MX" dirty="0" smtClean="0"/>
              <a:t>Crónica, </a:t>
            </a:r>
            <a:r>
              <a:rPr lang="es-MX" dirty="0"/>
              <a:t>en tanto que en las comunidades indígenas es del 14.6</a:t>
            </a:r>
            <a:r>
              <a:rPr lang="es-MX" dirty="0" smtClean="0"/>
              <a:t>%. Suman mas de 4 millones </a:t>
            </a:r>
            <a:endParaRPr lang="es-MX" dirty="0"/>
          </a:p>
          <a:p>
            <a:pPr lvl="0"/>
            <a:r>
              <a:rPr lang="es-MX" dirty="0"/>
              <a:t>No hay subsidios reales</a:t>
            </a:r>
          </a:p>
          <a:p>
            <a:pPr lvl="0"/>
            <a:r>
              <a:rPr lang="es-MX" dirty="0"/>
              <a:t>Los programas de apoyo son clientelares</a:t>
            </a:r>
          </a:p>
          <a:p>
            <a:pPr lvl="0"/>
            <a:r>
              <a:rPr lang="es-MX" dirty="0"/>
              <a:t>Los </a:t>
            </a:r>
            <a:r>
              <a:rPr lang="es-MX" dirty="0" smtClean="0"/>
              <a:t>recursos de apoyo </a:t>
            </a:r>
            <a:r>
              <a:rPr lang="es-MX" dirty="0"/>
              <a:t>son escasos e insuficientes </a:t>
            </a:r>
            <a:r>
              <a:rPr lang="es-MX" dirty="0" smtClean="0"/>
              <a:t>y discrecionales, no llegan completos.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4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consumo/Producción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40</a:t>
            </a:fld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Gasto /nivel de ingreso (deciles)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41</a:t>
            </a:fld>
            <a:endParaRPr lang="es-MX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24745"/>
            <a:ext cx="77057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789040"/>
            <a:ext cx="764381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Gasto /nivel de ingreso (deciles)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42</a:t>
            </a:fld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995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Ganadería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43</a:t>
            </a:fld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68760"/>
            <a:ext cx="79946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96" y="1916832"/>
            <a:ext cx="5298242" cy="21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8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44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5" y="1124745"/>
            <a:ext cx="4131817" cy="244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43" y="1160617"/>
            <a:ext cx="3868625" cy="24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39002"/>
            <a:ext cx="65287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6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/>
              <a:t>Por lo menos 100 árboles en Puerto Vallarta son talados diariamente, lo que </a:t>
            </a:r>
            <a:r>
              <a:rPr lang="es-MX" dirty="0" smtClean="0"/>
              <a:t>altera el ambiente.</a:t>
            </a:r>
          </a:p>
          <a:p>
            <a:r>
              <a:rPr lang="es-MX" dirty="0"/>
              <a:t>C</a:t>
            </a:r>
            <a:r>
              <a:rPr lang="es-MX" dirty="0" smtClean="0"/>
              <a:t>ambio </a:t>
            </a:r>
            <a:r>
              <a:rPr lang="es-MX" dirty="0"/>
              <a:t>de uso de suelo, la pérdida de la cubierta vegetal por </a:t>
            </a:r>
            <a:r>
              <a:rPr lang="es-MX" dirty="0" smtClean="0"/>
              <a:t>calles, fraccionamientos, Comercios son factores de gran afectación, al medio. Evitan la recarga de mantos </a:t>
            </a:r>
            <a:r>
              <a:rPr lang="es-MX" dirty="0"/>
              <a:t>freáticos</a:t>
            </a:r>
            <a:r>
              <a:rPr lang="es-MX" dirty="0" smtClean="0"/>
              <a:t>. El agua corre al Mar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6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/>
              <a:t>L</a:t>
            </a:r>
            <a:r>
              <a:rPr lang="es-MX" dirty="0" smtClean="0"/>
              <a:t>a </a:t>
            </a:r>
            <a:r>
              <a:rPr lang="es-MX" dirty="0"/>
              <a:t>tala inmoderada de </a:t>
            </a:r>
            <a:r>
              <a:rPr lang="es-MX" dirty="0" smtClean="0"/>
              <a:t>árboles por; </a:t>
            </a:r>
            <a:r>
              <a:rPr lang="es-MX" dirty="0"/>
              <a:t>extracción de la leña y para que el ganado pueda </a:t>
            </a:r>
            <a:r>
              <a:rPr lang="es-MX" dirty="0" smtClean="0"/>
              <a:t>pastar</a:t>
            </a:r>
          </a:p>
          <a:p>
            <a:r>
              <a:rPr lang="es-MX" dirty="0"/>
              <a:t>L</a:t>
            </a:r>
            <a:r>
              <a:rPr lang="es-MX" dirty="0" smtClean="0"/>
              <a:t>as </a:t>
            </a:r>
            <a:r>
              <a:rPr lang="es-MX" dirty="0"/>
              <a:t>construcciones y </a:t>
            </a:r>
            <a:r>
              <a:rPr lang="es-MX" dirty="0" smtClean="0"/>
              <a:t>fraccionamientos </a:t>
            </a:r>
            <a:r>
              <a:rPr lang="es-MX" dirty="0"/>
              <a:t>van hacia la </a:t>
            </a:r>
            <a:r>
              <a:rPr lang="es-MX" dirty="0" smtClean="0"/>
              <a:t>montaña: problemas </a:t>
            </a:r>
            <a:r>
              <a:rPr lang="es-MX" dirty="0"/>
              <a:t>de </a:t>
            </a:r>
            <a:r>
              <a:rPr lang="es-MX" dirty="0" smtClean="0"/>
              <a:t>inundación</a:t>
            </a:r>
          </a:p>
          <a:p>
            <a:r>
              <a:rPr lang="es-MX" dirty="0" smtClean="0"/>
              <a:t>Se desconoce o se ignora </a:t>
            </a:r>
            <a:r>
              <a:rPr lang="es-MX" dirty="0"/>
              <a:t>el ciclo del </a:t>
            </a:r>
            <a:r>
              <a:rPr lang="es-MX" dirty="0" smtClean="0"/>
              <a:t>agua y </a:t>
            </a:r>
            <a:r>
              <a:rPr lang="es-MX" dirty="0"/>
              <a:t>la importancia de la </a:t>
            </a:r>
            <a:r>
              <a:rPr lang="es-MX" dirty="0" smtClean="0"/>
              <a:t>vegetación. (sustento de la VIDA)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6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/>
              <a:t>P</a:t>
            </a:r>
            <a:r>
              <a:rPr lang="es-MX" dirty="0" smtClean="0"/>
              <a:t>erdida de </a:t>
            </a:r>
            <a:r>
              <a:rPr lang="es-MX" dirty="0"/>
              <a:t>manglares, de selva baja </a:t>
            </a:r>
            <a:r>
              <a:rPr lang="es-MX" dirty="0" smtClean="0"/>
              <a:t>caducifolia. </a:t>
            </a:r>
          </a:p>
          <a:p>
            <a:r>
              <a:rPr lang="es-MX" dirty="0" smtClean="0"/>
              <a:t>Destrucción  de </a:t>
            </a:r>
            <a:r>
              <a:rPr lang="es-MX" dirty="0"/>
              <a:t>vegetación </a:t>
            </a:r>
            <a:r>
              <a:rPr lang="es-MX" dirty="0" smtClean="0"/>
              <a:t>nativa (endémica).</a:t>
            </a:r>
          </a:p>
          <a:p>
            <a:r>
              <a:rPr lang="es-MX" dirty="0" smtClean="0"/>
              <a:t>Siembra </a:t>
            </a:r>
            <a:r>
              <a:rPr lang="es-MX" dirty="0"/>
              <a:t>especies introducidas </a:t>
            </a:r>
            <a:endParaRPr lang="es-MX" dirty="0" smtClean="0"/>
          </a:p>
          <a:p>
            <a:r>
              <a:rPr lang="es-MX" dirty="0" smtClean="0"/>
              <a:t>Conflicto Medio Ambiente vs Interés $$$</a:t>
            </a:r>
          </a:p>
          <a:p>
            <a:r>
              <a:rPr lang="es-MX" dirty="0" smtClean="0"/>
              <a:t>Indiferencia y/o Desconocimiento del Daño.</a:t>
            </a:r>
          </a:p>
          <a:p>
            <a:r>
              <a:rPr lang="es-MX" dirty="0" smtClean="0"/>
              <a:t>Explosión Demográfica urbanismo regular e irregular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6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 smtClean="0"/>
              <a:t>Ausencia de viveros</a:t>
            </a:r>
          </a:p>
          <a:p>
            <a:r>
              <a:rPr lang="es-MX" dirty="0" smtClean="0"/>
              <a:t>Jalisco Asigna (2016) </a:t>
            </a:r>
            <a:r>
              <a:rPr lang="es-MX" dirty="0"/>
              <a:t>$887, 687,821 rubro de protección ambiental. </a:t>
            </a:r>
            <a:r>
              <a:rPr lang="es-MX" dirty="0" smtClean="0"/>
              <a:t>(A Vallarta </a:t>
            </a:r>
            <a:r>
              <a:rPr lang="es-MX" dirty="0"/>
              <a:t>Cuanto</a:t>
            </a:r>
            <a:r>
              <a:rPr lang="es-MX" dirty="0" smtClean="0"/>
              <a:t>?)</a:t>
            </a:r>
          </a:p>
          <a:p>
            <a:r>
              <a:rPr lang="es-MX" dirty="0"/>
              <a:t>parámetros </a:t>
            </a:r>
            <a:r>
              <a:rPr lang="es-MX" dirty="0" smtClean="0"/>
              <a:t>contaminantes </a:t>
            </a:r>
            <a:r>
              <a:rPr lang="es-MX" dirty="0"/>
              <a:t>atmosféricos: </a:t>
            </a:r>
            <a:r>
              <a:rPr lang="es-MX" dirty="0" smtClean="0"/>
              <a:t>(SO</a:t>
            </a:r>
            <a:r>
              <a:rPr lang="es-MX" sz="2800" dirty="0" smtClean="0"/>
              <a:t>2</a:t>
            </a:r>
            <a:r>
              <a:rPr lang="es-MX" dirty="0" smtClean="0"/>
              <a:t>), (</a:t>
            </a:r>
            <a:r>
              <a:rPr lang="es-MX" dirty="0"/>
              <a:t>CO), </a:t>
            </a:r>
            <a:r>
              <a:rPr lang="es-MX" dirty="0" smtClean="0"/>
              <a:t>(NO</a:t>
            </a:r>
            <a:r>
              <a:rPr lang="es-MX" sz="2800" dirty="0" smtClean="0"/>
              <a:t>2</a:t>
            </a:r>
            <a:r>
              <a:rPr lang="es-MX" dirty="0" smtClean="0"/>
              <a:t>), ozono </a:t>
            </a:r>
            <a:r>
              <a:rPr lang="es-MX" dirty="0"/>
              <a:t>(O3), partículas suspendidas totales (PST), partículas menores a 10 micrómetros de diámetro (PM10) y plomo (Pb</a:t>
            </a:r>
            <a:r>
              <a:rPr lang="es-MX" dirty="0" smtClean="0"/>
              <a:t>). Ayuntamiento (equipo monitoreo?)</a:t>
            </a:r>
            <a:endParaRPr lang="es-MX" dirty="0"/>
          </a:p>
          <a:p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557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49</a:t>
            </a:fld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28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lvl="0"/>
            <a:r>
              <a:rPr lang="es-MX" dirty="0"/>
              <a:t>Puerto Vallarta no escapa </a:t>
            </a:r>
            <a:r>
              <a:rPr lang="es-MX" dirty="0" smtClean="0"/>
              <a:t>a estos problemas.</a:t>
            </a:r>
            <a:endParaRPr lang="es-MX" dirty="0"/>
          </a:p>
          <a:p>
            <a:pPr lvl="0"/>
            <a:r>
              <a:rPr lang="es-MX" dirty="0"/>
              <a:t>En PV </a:t>
            </a:r>
            <a:r>
              <a:rPr lang="es-MX" dirty="0" smtClean="0"/>
              <a:t>el </a:t>
            </a:r>
            <a:r>
              <a:rPr lang="es-MX" dirty="0"/>
              <a:t>avance turístico y Urbano van </a:t>
            </a:r>
            <a:r>
              <a:rPr lang="es-MX" dirty="0" smtClean="0"/>
              <a:t>invadiendo el área </a:t>
            </a:r>
            <a:r>
              <a:rPr lang="es-MX" dirty="0"/>
              <a:t>agrícola , ganadera, forestal y de pesca</a:t>
            </a:r>
          </a:p>
          <a:p>
            <a:pPr lvl="0"/>
            <a:r>
              <a:rPr lang="es-MX" dirty="0"/>
              <a:t>Se carece de </a:t>
            </a:r>
            <a:r>
              <a:rPr lang="es-MX" dirty="0" smtClean="0"/>
              <a:t>infraestructura y nuevas técnicas, por falta de investigación.</a:t>
            </a:r>
            <a:endParaRPr lang="es-MX" dirty="0"/>
          </a:p>
          <a:p>
            <a:pPr lvl="0"/>
            <a:r>
              <a:rPr lang="es-MX" dirty="0"/>
              <a:t> En Puerto Vallarta la pesca comercial está en Peligro de Extinción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1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Forestal. Que Hacer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 smtClean="0"/>
              <a:t> Vivero Municipal</a:t>
            </a:r>
          </a:p>
          <a:p>
            <a:r>
              <a:rPr lang="es-MX" dirty="0"/>
              <a:t>Realizar  </a:t>
            </a:r>
            <a:r>
              <a:rPr lang="es-MX" dirty="0" smtClean="0"/>
              <a:t>el  </a:t>
            </a:r>
            <a:r>
              <a:rPr lang="es-MX" dirty="0"/>
              <a:t>inventario F</a:t>
            </a:r>
            <a:r>
              <a:rPr lang="es-MX" dirty="0" smtClean="0"/>
              <a:t>orestal </a:t>
            </a:r>
            <a:r>
              <a:rPr lang="es-MX" dirty="0"/>
              <a:t>y de suelo.</a:t>
            </a:r>
          </a:p>
          <a:p>
            <a:r>
              <a:rPr lang="es-MX" dirty="0"/>
              <a:t>Diseñar, desarrollar   y aplicar incentivos  para promover    el desarrollo  </a:t>
            </a:r>
            <a:r>
              <a:rPr lang="es-MX" dirty="0" smtClean="0"/>
              <a:t>forestal.</a:t>
            </a:r>
            <a:endParaRPr lang="es-MX" dirty="0"/>
          </a:p>
          <a:p>
            <a:r>
              <a:rPr lang="es-MX" dirty="0"/>
              <a:t>Participar en la planeación  y ejecución  de la reforestación, forestación ,restauración de suelos                      y conservación  de los bienes y servicios  ambientales , forestales </a:t>
            </a:r>
            <a:r>
              <a:rPr lang="es-MX" dirty="0" smtClean="0"/>
              <a:t>, (Estatal, Federal).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3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/>
              <a:t>Forestal. Que Hacer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 Fomento Forestal</a:t>
            </a:r>
          </a:p>
          <a:p>
            <a:pPr marL="0" indent="0">
              <a:buNone/>
            </a:pPr>
            <a:r>
              <a:rPr lang="es-MX" dirty="0" smtClean="0"/>
              <a:t>	Tecnología, Foros y Capacitación.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Campañas informativas (Sensibilización 	Ambiental).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Programa de Reforestación Urbana</a:t>
            </a:r>
          </a:p>
          <a:p>
            <a:pPr marL="0" indent="0">
              <a:buNone/>
            </a:pPr>
            <a:r>
              <a:rPr lang="es-MX" dirty="0" smtClean="0"/>
              <a:t>	Especies Endémicas y Ad hoc al Lugar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Parques y Jardines	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Calles , avenidas 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Programa Empresarial (Obras-Arboles)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Programa Construcción Habitación (Obra-arboles)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Agricultura Urbana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	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	</a:t>
            </a:r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8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lvl="0"/>
            <a:r>
              <a:rPr lang="es-MX" dirty="0" smtClean="0"/>
              <a:t>El escenario no ha sido el mejor.</a:t>
            </a:r>
            <a:endParaRPr lang="es-MX" dirty="0"/>
          </a:p>
          <a:p>
            <a:pPr lvl="0"/>
            <a:r>
              <a:rPr lang="es-MX" dirty="0" smtClean="0"/>
              <a:t>El mandato del Pueblo de México, nos indica retomar el Rumbo</a:t>
            </a:r>
            <a:endParaRPr lang="es-MX" dirty="0"/>
          </a:p>
          <a:p>
            <a:pPr lvl="0"/>
            <a:r>
              <a:rPr lang="es-MX" dirty="0" smtClean="0"/>
              <a:t>Lograr la autosuficiencia alimenticia es uno de los objetivos del nuevo gobierno federal.</a:t>
            </a:r>
            <a:endParaRPr lang="es-MX" dirty="0"/>
          </a:p>
          <a:p>
            <a:pPr lvl="0"/>
            <a:r>
              <a:rPr lang="es-MX" dirty="0"/>
              <a:t> </a:t>
            </a:r>
            <a:r>
              <a:rPr lang="es-MX" dirty="0" smtClean="0"/>
              <a:t>Nuestro trabajo es contribuir al incremento de la productividad del sector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b="1" dirty="0" smtClean="0"/>
              <a:t>Objetivo</a:t>
            </a:r>
            <a:r>
              <a:rPr lang="es-MX" b="1" dirty="0"/>
              <a:t>:</a:t>
            </a:r>
          </a:p>
          <a:p>
            <a:pPr lvl="1"/>
            <a:r>
              <a:rPr lang="es-MX" dirty="0" smtClean="0"/>
              <a:t>Resarcir </a:t>
            </a:r>
            <a:r>
              <a:rPr lang="es-MX" dirty="0"/>
              <a:t>el rezago Productivo del Sector. </a:t>
            </a:r>
          </a:p>
          <a:p>
            <a:pPr lvl="1"/>
            <a:r>
              <a:rPr lang="es-MX" dirty="0" smtClean="0"/>
              <a:t>Coadyuvar </a:t>
            </a:r>
            <a:r>
              <a:rPr lang="es-MX" dirty="0"/>
              <a:t>a Incrementar  </a:t>
            </a:r>
            <a:r>
              <a:rPr lang="es-MX" dirty="0" smtClean="0"/>
              <a:t>la calidad y cantidad de  producción</a:t>
            </a:r>
          </a:p>
          <a:p>
            <a:pPr lvl="1"/>
            <a:r>
              <a:rPr lang="es-MX" dirty="0" smtClean="0"/>
              <a:t>Darle </a:t>
            </a:r>
            <a:r>
              <a:rPr lang="es-MX" dirty="0"/>
              <a:t>Seguridad y Garantías al Productor para el incremento de la rentabilidad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Integrar Nuevas tecnologías.</a:t>
            </a:r>
          </a:p>
          <a:p>
            <a:pPr lvl="1"/>
            <a:r>
              <a:rPr lang="es-MX" dirty="0" smtClean="0"/>
              <a:t>Garantizar alimentación Sana </a:t>
            </a:r>
          </a:p>
          <a:p>
            <a:pPr lvl="1"/>
            <a:r>
              <a:rPr lang="es-MX" dirty="0" smtClean="0"/>
              <a:t>Evitar el deterioro y desgaste de nuestros Recursos</a:t>
            </a:r>
          </a:p>
          <a:p>
            <a:pPr marL="457200" lvl="1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1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Plan de Trabajo 2018 – 2021.</a:t>
            </a:r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MX" dirty="0" smtClean="0"/>
              <a:t>Crear y  Promover  proyectos productivos, apoyados por especialistas en los distintos rubros.</a:t>
            </a:r>
            <a:endParaRPr lang="es-MX" dirty="0" smtClean="0">
              <a:effectLst/>
            </a:endParaRPr>
          </a:p>
          <a:p>
            <a:pPr lvl="0"/>
            <a:r>
              <a:rPr lang="es-MX" dirty="0" smtClean="0"/>
              <a:t>Crear base de datos con el propósito de contar con modelo estadístico de Producción y Aprovechamiento.</a:t>
            </a:r>
            <a:endParaRPr lang="es-MX" dirty="0" smtClean="0">
              <a:effectLst/>
            </a:endParaRPr>
          </a:p>
          <a:p>
            <a:pPr lvl="0"/>
            <a:r>
              <a:rPr lang="es-MX" dirty="0" smtClean="0"/>
              <a:t>Integrar a los productores al proyecto alternativo de Nación del Gobierno Federal que tiene como fin lograr la autosuficiencia alimentaria. </a:t>
            </a:r>
          </a:p>
          <a:p>
            <a:pPr lvl="0"/>
            <a:r>
              <a:rPr lang="es-MX" dirty="0" smtClean="0"/>
              <a:t>Contribuir a  Superar la dependencia de las importaciones.</a:t>
            </a:r>
            <a:endParaRPr lang="es-MX" dirty="0" smtClean="0">
              <a:effectLst/>
            </a:endParaRPr>
          </a:p>
          <a:p>
            <a:pPr marL="457200" lvl="1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8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lvl="0" indent="0">
              <a:buNone/>
            </a:pPr>
            <a:r>
              <a:rPr lang="es-MX" b="1" dirty="0" smtClean="0"/>
              <a:t>Ante la Instancia Municipal, Estatal y Federal lleva acabo las siguientes GESTIONES:</a:t>
            </a:r>
          </a:p>
          <a:p>
            <a:pPr marL="0" lvl="0" indent="0">
              <a:buNone/>
            </a:pPr>
            <a:endParaRPr lang="es-MX" dirty="0" smtClean="0">
              <a:effectLst/>
            </a:endParaRPr>
          </a:p>
          <a:p>
            <a:pPr lvl="0"/>
            <a:r>
              <a:rPr lang="es-MX" dirty="0" smtClean="0"/>
              <a:t>Reactivación de la Investigación Tecnológica. </a:t>
            </a:r>
          </a:p>
          <a:p>
            <a:pPr lvl="0"/>
            <a:r>
              <a:rPr lang="es-MX" dirty="0" smtClean="0"/>
              <a:t>La  preparación de TECNICOS especialistas</a:t>
            </a:r>
          </a:p>
          <a:p>
            <a:pPr lvl="0"/>
            <a:r>
              <a:rPr lang="es-MX" dirty="0" smtClean="0"/>
              <a:t>Asesoría Técnica y capacitación para los productores</a:t>
            </a:r>
          </a:p>
          <a:p>
            <a:r>
              <a:rPr lang="es-MX" dirty="0" smtClean="0"/>
              <a:t>Simplificación de trámites y permisos.</a:t>
            </a:r>
          </a:p>
          <a:p>
            <a:pPr marL="0" lv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Comisión de Fomento Agropecuario Forestal y Pesca Regidor presidente Cecilio López Fernández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177C-83F5-41F5-950C-51FB52ADBF5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909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2052</Words>
  <Application>Microsoft Office PowerPoint</Application>
  <PresentationFormat>Presentación en pantalla (4:3)</PresentationFormat>
  <Paragraphs>305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AGRICULTURA URBANA</vt:lpstr>
      <vt:lpstr>Presentación de PowerPoint</vt:lpstr>
      <vt:lpstr>Presentación de PowerPoint</vt:lpstr>
      <vt:lpstr>APICULTURA                                                                      </vt:lpstr>
      <vt:lpstr>PESCA                                                                      </vt:lpstr>
      <vt:lpstr>Acuacultura</vt:lpstr>
      <vt:lpstr>Maricultura</vt:lpstr>
      <vt:lpstr>Presentación de PowerPoint</vt:lpstr>
      <vt:lpstr>Piscicultura</vt:lpstr>
      <vt:lpstr>Piscicultura</vt:lpstr>
      <vt:lpstr>Acuaponia</vt:lpstr>
      <vt:lpstr>Presentación de PowerPoint</vt:lpstr>
      <vt:lpstr>Acuaponia</vt:lpstr>
      <vt:lpstr>Presentación de PowerPoint</vt:lpstr>
      <vt:lpstr>Presentación de PowerPoint</vt:lpstr>
      <vt:lpstr>Presentación de PowerPoint</vt:lpstr>
      <vt:lpstr>Ganadería</vt:lpstr>
      <vt:lpstr>Ganadería</vt:lpstr>
      <vt:lpstr>Ganadería</vt:lpstr>
      <vt:lpstr>Ganadería</vt:lpstr>
      <vt:lpstr>Ganadería</vt:lpstr>
      <vt:lpstr>Ganadería</vt:lpstr>
      <vt:lpstr>Ganadería</vt:lpstr>
      <vt:lpstr>Ganadería Nacional </vt:lpstr>
      <vt:lpstr>Relación consumo/Producción</vt:lpstr>
      <vt:lpstr>Gasto /nivel de ingreso (deciles)</vt:lpstr>
      <vt:lpstr>Gasto /nivel de ingreso (deciles)</vt:lpstr>
      <vt:lpstr>Ganadería</vt:lpstr>
      <vt:lpstr>Forestal</vt:lpstr>
      <vt:lpstr>Forestal</vt:lpstr>
      <vt:lpstr>Forestal</vt:lpstr>
      <vt:lpstr>Forestal</vt:lpstr>
      <vt:lpstr>Forestal</vt:lpstr>
      <vt:lpstr>Forestal</vt:lpstr>
      <vt:lpstr>Forestal. Que Hacer</vt:lpstr>
      <vt:lpstr>Forestal. Que Hacer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</dc:title>
  <dc:creator>LIC. NIEVES</dc:creator>
  <cp:lastModifiedBy>Usuario</cp:lastModifiedBy>
  <cp:revision>126</cp:revision>
  <dcterms:created xsi:type="dcterms:W3CDTF">2018-11-26T16:46:25Z</dcterms:created>
  <dcterms:modified xsi:type="dcterms:W3CDTF">2018-11-29T16:53:58Z</dcterms:modified>
</cp:coreProperties>
</file>